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7" r:id="rId11"/>
    <p:sldId id="266" r:id="rId12"/>
    <p:sldId id="268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73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240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b="1"/>
            </a:lvl1pPr>
          </a:lstStyle>
          <a:p>
            <a:fld id="{D7F9E695-E014-44D2-8196-F2FD729F35E1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90120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90121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90122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90123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90124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90125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0126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C95CDA-B816-4B4D-BE43-F0A4124845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7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7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3F7F8C-BABA-45FF-98A9-C20D8E0355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4B9B1D-6DB0-453B-AC5A-35354F7CE9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2C154D-FDD2-465B-A19A-EE173249E2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5C845B-1302-4A13-ABD4-CE4B13D3AC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30DB90-3300-49D3-9490-8C693E1F6A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C691E2-0D1B-4BE7-9486-FC4F884448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267AA3-CE01-46E3-9E06-316970A2AF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BD89B1-6BD1-458D-9A30-0006B44B18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8E1A09-9EAB-402E-9CAD-38C3E9D8DC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30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890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890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charset="0"/>
              </a:defRPr>
            </a:lvl1pPr>
          </a:lstStyle>
          <a:p>
            <a:fld id="{D15B8FCD-C8C8-4F8D-BE44-1969C2237B14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89095" name="Group 7"/>
          <p:cNvGrpSpPr>
            <a:grpSpLocks/>
          </p:cNvGrpSpPr>
          <p:nvPr/>
        </p:nvGrpSpPr>
        <p:grpSpPr bwMode="auto">
          <a:xfrm>
            <a:off x="279400" y="152400"/>
            <a:ext cx="8686800" cy="1600200"/>
            <a:chOff x="176" y="96"/>
            <a:chExt cx="5472" cy="1008"/>
          </a:xfrm>
        </p:grpSpPr>
        <p:sp>
          <p:nvSpPr>
            <p:cNvPr id="89096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9097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89098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89099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89100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990600"/>
          </a:xfrm>
        </p:spPr>
        <p:txBody>
          <a:bodyPr/>
          <a:lstStyle/>
          <a:p>
            <a:pPr algn="ctr"/>
            <a:r>
              <a:rPr lang="en-US" sz="3600" b="1"/>
              <a:t>Department of Accounting &amp; Finance</a:t>
            </a:r>
            <a:r>
              <a:rPr lang="en-US" sz="2800"/>
              <a:t/>
            </a:r>
            <a:br>
              <a:rPr lang="en-US" sz="2800"/>
            </a:br>
            <a:endParaRPr lang="en-US" sz="280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143000" y="2514600"/>
            <a:ext cx="6934200" cy="3124200"/>
          </a:xfrm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r>
              <a:rPr lang="en-US">
                <a:solidFill>
                  <a:schemeClr val="bg2"/>
                </a:solidFill>
                <a:latin typeface="Arial" charset="0"/>
              </a:rPr>
              <a:t>Accounting Majors: 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US">
                <a:solidFill>
                  <a:schemeClr val="bg2"/>
                </a:solidFill>
                <a:latin typeface="Arial" charset="0"/>
              </a:rPr>
              <a:t>Senior Assessment Exam Overview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/>
          <a:lstStyle/>
          <a:p>
            <a:pPr algn="ctr"/>
            <a:r>
              <a:rPr lang="en-US" sz="3600" b="1">
                <a:solidFill>
                  <a:schemeClr val="bg2"/>
                </a:solidFill>
              </a:rPr>
              <a:t>Senior Assessment Exam Example #5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	</a:t>
            </a:r>
            <a:r>
              <a:rPr lang="en-US" sz="2800"/>
              <a:t>Which of the following is not an element of internal control?</a:t>
            </a:r>
          </a:p>
          <a:p>
            <a:pPr>
              <a:buFont typeface="Wingdings" pitchFamily="2" charset="2"/>
              <a:buNone/>
            </a:pPr>
            <a:r>
              <a:rPr lang="en-US"/>
              <a:t>	</a:t>
            </a:r>
            <a:r>
              <a:rPr lang="en-US" sz="2000"/>
              <a:t>a. relying on internal and external audits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	b. separation of duties whenever possible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	c. assigning  to one individual the responsibility for accounting for &amp; custody of assets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	d. assigning responsibilities to individuals who have the authority to administer them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/>
          <a:lstStyle/>
          <a:p>
            <a:pPr algn="ctr"/>
            <a:r>
              <a:rPr lang="en-US" sz="3600" b="1">
                <a:solidFill>
                  <a:schemeClr val="bg2"/>
                </a:solidFill>
              </a:rPr>
              <a:t>Senior Assessment Exam Example #6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Problems &amp; essay question topics:</a:t>
            </a:r>
          </a:p>
          <a:p>
            <a:r>
              <a:rPr lang="en-US"/>
              <a:t>Calculate net income or ratios using financial information</a:t>
            </a:r>
          </a:p>
          <a:p>
            <a:r>
              <a:rPr lang="en-US"/>
              <a:t>Apply &amp; discuss financial accounting concepts</a:t>
            </a:r>
          </a:p>
          <a:p>
            <a:r>
              <a:rPr lang="en-US"/>
              <a:t>Apply &amp; discuss how costs behave</a:t>
            </a:r>
          </a:p>
          <a:p>
            <a:r>
              <a:rPr lang="en-US"/>
              <a:t>Discuss book vs. tax differences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/>
          <a:lstStyle/>
          <a:p>
            <a:pPr algn="ctr"/>
            <a:r>
              <a:rPr lang="en-US" sz="4000" b="1">
                <a:solidFill>
                  <a:schemeClr val="bg2"/>
                </a:solidFill>
              </a:rPr>
              <a:t>Senior Assessment Exam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endParaRPr lang="en-US" sz="3600"/>
          </a:p>
          <a:p>
            <a:pPr algn="ctr">
              <a:buFont typeface="Wingdings" pitchFamily="2" charset="2"/>
              <a:buNone/>
            </a:pPr>
            <a:endParaRPr lang="en-US" sz="3600"/>
          </a:p>
          <a:p>
            <a:pPr algn="ctr">
              <a:buFont typeface="Wingdings" pitchFamily="2" charset="2"/>
              <a:buNone/>
            </a:pPr>
            <a:r>
              <a:rPr lang="en-US" sz="3600"/>
              <a:t>Questions?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914400"/>
          </a:xfrm>
        </p:spPr>
        <p:txBody>
          <a:bodyPr/>
          <a:lstStyle/>
          <a:p>
            <a:pPr algn="ctr"/>
            <a:r>
              <a:rPr lang="en-US">
                <a:solidFill>
                  <a:schemeClr val="bg2"/>
                </a:solidFill>
              </a:rPr>
              <a:t>Senior Assessment Exam Purpose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495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solidFill>
                  <a:schemeClr val="bg2"/>
                </a:solidFill>
              </a:rPr>
              <a:t>Overall tool for improvement</a:t>
            </a: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To assess the individual student</a:t>
            </a:r>
          </a:p>
          <a:p>
            <a:pPr lvl="1">
              <a:lnSpc>
                <a:spcPct val="90000"/>
              </a:lnSpc>
            </a:pPr>
            <a:r>
              <a:rPr lang="en-US"/>
              <a:t>Evaluate retention </a:t>
            </a:r>
          </a:p>
          <a:p>
            <a:pPr lvl="1">
              <a:lnSpc>
                <a:spcPct val="90000"/>
              </a:lnSpc>
            </a:pPr>
            <a:r>
              <a:rPr lang="en-US"/>
              <a:t>Graduation requirement</a:t>
            </a:r>
          </a:p>
          <a:p>
            <a:pPr>
              <a:lnSpc>
                <a:spcPct val="90000"/>
              </a:lnSpc>
            </a:pPr>
            <a:r>
              <a:rPr lang="en-US"/>
              <a:t>To assess the Accounting program</a:t>
            </a:r>
          </a:p>
          <a:p>
            <a:pPr lvl="1">
              <a:lnSpc>
                <a:spcPct val="90000"/>
              </a:lnSpc>
            </a:pPr>
            <a:r>
              <a:rPr lang="en-US"/>
              <a:t>Highlight what we are doing well</a:t>
            </a:r>
          </a:p>
          <a:p>
            <a:pPr lvl="1">
              <a:lnSpc>
                <a:spcPct val="90000"/>
              </a:lnSpc>
            </a:pPr>
            <a:r>
              <a:rPr lang="en-US"/>
              <a:t>Highlight areas needing improvement</a:t>
            </a:r>
          </a:p>
          <a:p>
            <a:pPr>
              <a:lnSpc>
                <a:spcPct val="90000"/>
              </a:lnSpc>
            </a:pPr>
            <a:r>
              <a:rPr lang="en-US"/>
              <a:t>Satisfy accreditation requirements for University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914400"/>
          </a:xfrm>
        </p:spPr>
        <p:txBody>
          <a:bodyPr/>
          <a:lstStyle/>
          <a:p>
            <a:pPr algn="ctr"/>
            <a:r>
              <a:rPr lang="en-US">
                <a:solidFill>
                  <a:schemeClr val="bg2"/>
                </a:solidFill>
              </a:rPr>
              <a:t>Senior Assessment Exam Design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chemeClr val="bg2"/>
                </a:solidFill>
              </a:rPr>
              <a:t>Coverage</a:t>
            </a:r>
          </a:p>
          <a:p>
            <a:pPr lvl="1"/>
            <a:r>
              <a:rPr lang="en-US"/>
              <a:t>Required courses: Financial, managerial, tax &amp; auditing</a:t>
            </a:r>
          </a:p>
          <a:p>
            <a:r>
              <a:rPr lang="en-US">
                <a:solidFill>
                  <a:schemeClr val="bg2"/>
                </a:solidFill>
              </a:rPr>
              <a:t>Format</a:t>
            </a:r>
          </a:p>
          <a:p>
            <a:pPr lvl="1"/>
            <a:r>
              <a:rPr lang="en-US"/>
              <a:t>Multiple choice, problems, essay</a:t>
            </a:r>
          </a:p>
          <a:p>
            <a:r>
              <a:rPr lang="en-US">
                <a:solidFill>
                  <a:schemeClr val="bg2"/>
                </a:solidFill>
              </a:rPr>
              <a:t>Creator</a:t>
            </a:r>
          </a:p>
          <a:p>
            <a:pPr lvl="1"/>
            <a:r>
              <a:rPr lang="en-US"/>
              <a:t>All of faculty contributed to test content</a:t>
            </a:r>
          </a:p>
          <a:p>
            <a:pPr lvl="1"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/>
          <a:lstStyle/>
          <a:p>
            <a:pPr algn="ctr"/>
            <a:r>
              <a:rPr lang="en-US">
                <a:solidFill>
                  <a:schemeClr val="bg2"/>
                </a:solidFill>
              </a:rPr>
              <a:t>Senior Assessment Exam Schedule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solidFill>
                  <a:schemeClr val="bg2"/>
                </a:solidFill>
              </a:rPr>
              <a:t>Date &amp; Time</a:t>
            </a:r>
          </a:p>
          <a:p>
            <a:pPr lvl="1">
              <a:lnSpc>
                <a:spcPct val="90000"/>
              </a:lnSpc>
            </a:pPr>
            <a:r>
              <a:rPr lang="en-US"/>
              <a:t>SURF DAY, April 29, 2008, 8:00-10:30 am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bg2"/>
                </a:solidFill>
              </a:rPr>
              <a:t>Where</a:t>
            </a:r>
          </a:p>
          <a:p>
            <a:pPr lvl="1">
              <a:lnSpc>
                <a:spcPct val="90000"/>
              </a:lnSpc>
            </a:pPr>
            <a:r>
              <a:rPr lang="en-US"/>
              <a:t>KOBC Room 242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bg2"/>
                </a:solidFill>
              </a:rPr>
              <a:t>Required Tools</a:t>
            </a:r>
          </a:p>
          <a:p>
            <a:pPr lvl="1">
              <a:lnSpc>
                <a:spcPct val="90000"/>
              </a:lnSpc>
            </a:pPr>
            <a:r>
              <a:rPr lang="en-US"/>
              <a:t>#2 pencils &amp; basic calculator</a:t>
            </a:r>
          </a:p>
          <a:p>
            <a:pPr lvl="1">
              <a:lnSpc>
                <a:spcPct val="90000"/>
              </a:lnSpc>
            </a:pPr>
            <a:r>
              <a:rPr lang="en-US"/>
              <a:t>NO CELLPHONES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bg2"/>
                </a:solidFill>
              </a:rPr>
              <a:t>Senior Survey</a:t>
            </a:r>
          </a:p>
          <a:p>
            <a:pPr lvl="1">
              <a:lnSpc>
                <a:spcPct val="90000"/>
              </a:lnSpc>
            </a:pPr>
            <a:r>
              <a:rPr lang="en-US"/>
              <a:t>Taken after the assessment exam-Room 201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/>
          <a:lstStyle/>
          <a:p>
            <a:pPr algn="ctr"/>
            <a:r>
              <a:rPr lang="en-US">
                <a:solidFill>
                  <a:schemeClr val="bg2"/>
                </a:solidFill>
              </a:rPr>
              <a:t>Senior Assessment Exam Grade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All of accounting faculty teaching 300-400 level classes grade portions of the test</a:t>
            </a:r>
          </a:p>
          <a:p>
            <a:pPr lvl="1"/>
            <a:r>
              <a:rPr lang="en-US"/>
              <a:t>Usually takes two weeks to complete</a:t>
            </a:r>
          </a:p>
          <a:p>
            <a:pPr lvl="1">
              <a:buFont typeface="Wingdings" pitchFamily="2" charset="2"/>
              <a:buNone/>
            </a:pPr>
            <a:endParaRPr lang="en-US"/>
          </a:p>
          <a:p>
            <a:r>
              <a:rPr lang="en-US"/>
              <a:t>Exam score is part of Auditing class grade</a:t>
            </a:r>
          </a:p>
          <a:p>
            <a:pPr lvl="1"/>
            <a:r>
              <a:rPr lang="en-US"/>
              <a:t>Only notification of your performance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066800"/>
          </a:xfrm>
        </p:spPr>
        <p:txBody>
          <a:bodyPr/>
          <a:lstStyle/>
          <a:p>
            <a:pPr algn="ctr"/>
            <a:r>
              <a:rPr lang="en-US" sz="3600" b="1">
                <a:solidFill>
                  <a:schemeClr val="bg2"/>
                </a:solidFill>
              </a:rPr>
              <a:t>Senior Assessment Exam Example #1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	</a:t>
            </a:r>
            <a:r>
              <a:rPr lang="en-US" sz="2800"/>
              <a:t>If a required unearned revenue adjustment had not been made, the financial statements would have been affected as follows: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	</a:t>
            </a:r>
            <a:r>
              <a:rPr lang="en-US" sz="2000"/>
              <a:t>a. net income understated, assets overstated, liabilities unaffected, &amp; OE   overstated.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	b. net income overstated, assets unaffected, liabilities understated, &amp; OE unaffected.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	c. net income understated, assets unaffected, liabilities overstated, &amp; OE understated.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/>
              <a:t>	d. net income overstated, assets overstated, liabilities overstated, &amp; OE unaffected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0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914400"/>
          </a:xfrm>
        </p:spPr>
        <p:txBody>
          <a:bodyPr/>
          <a:lstStyle/>
          <a:p>
            <a:pPr algn="ctr"/>
            <a:r>
              <a:rPr lang="en-US" sz="3600" b="1">
                <a:solidFill>
                  <a:schemeClr val="bg2"/>
                </a:solidFill>
              </a:rPr>
              <a:t>Senior Assessment Exam Example #2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	</a:t>
            </a:r>
            <a:r>
              <a:rPr lang="en-US" sz="2800"/>
              <a:t>Land is acquired by issuing 500 shares of $20 par common stock. The land has a current market value of $12,000. The journal entry requires a:</a:t>
            </a:r>
          </a:p>
          <a:p>
            <a:pPr>
              <a:buFont typeface="Wingdings" pitchFamily="2" charset="2"/>
              <a:buNone/>
            </a:pPr>
            <a:r>
              <a:rPr lang="en-US" sz="2800"/>
              <a:t>	</a:t>
            </a:r>
            <a:r>
              <a:rPr lang="en-US" sz="2000"/>
              <a:t>a. credit to paid-in capital in excess of par-common for $2,000.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	b. credit to common stock for $12,000.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	c. credit to paid-in capital in excess of par-common for $12,000.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	d. debit to land for $10,000.</a:t>
            </a:r>
          </a:p>
          <a:p>
            <a:pPr>
              <a:buFont typeface="Wingdings" pitchFamily="2" charset="2"/>
              <a:buNone/>
            </a:pPr>
            <a:endParaRPr lang="en-US" sz="2800"/>
          </a:p>
          <a:p>
            <a:pPr>
              <a:buFont typeface="Wingdings" pitchFamily="2" charset="2"/>
              <a:buNone/>
            </a:pPr>
            <a:endParaRPr lang="en-US" sz="2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/>
          <a:lstStyle/>
          <a:p>
            <a:pPr algn="ctr"/>
            <a:r>
              <a:rPr lang="en-US" sz="3600" b="1">
                <a:solidFill>
                  <a:schemeClr val="bg2"/>
                </a:solidFill>
              </a:rPr>
              <a:t>Senior Assessment Exam Example #3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	</a:t>
            </a:r>
            <a:r>
              <a:rPr lang="en-US" sz="2800"/>
              <a:t>Which of the following is a characteristic of a contribution margin income statement?</a:t>
            </a:r>
          </a:p>
          <a:p>
            <a:pPr>
              <a:buFont typeface="Wingdings" pitchFamily="2" charset="2"/>
              <a:buNone/>
            </a:pPr>
            <a:r>
              <a:rPr lang="en-US" sz="2800"/>
              <a:t>	</a:t>
            </a:r>
            <a:r>
              <a:rPr lang="en-US" sz="2000"/>
              <a:t>a. Contribution margin is identified as the difference between sales revenue &amp; total expenses.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	b. The amount of gross margin is shown.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	c. When variable costs are less than sales revenue, there is a positive contribution margin.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	d. Variable &amp; fixed expenses are combined into total expenses.</a:t>
            </a:r>
          </a:p>
          <a:p>
            <a:pPr>
              <a:buFont typeface="Wingdings" pitchFamily="2" charset="2"/>
              <a:buNone/>
            </a:pPr>
            <a:endParaRPr lang="en-US" sz="2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pPr algn="ctr"/>
            <a:r>
              <a:rPr lang="en-US" sz="3600" b="1">
                <a:solidFill>
                  <a:schemeClr val="bg2"/>
                </a:solidFill>
              </a:rPr>
              <a:t>Senior Assessment Exam Example #4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	</a:t>
            </a:r>
            <a:r>
              <a:rPr lang="en-US" sz="2800"/>
              <a:t>Which of the following statements is false?</a:t>
            </a:r>
          </a:p>
          <a:p>
            <a:pPr>
              <a:buFont typeface="Wingdings" pitchFamily="2" charset="2"/>
              <a:buNone/>
            </a:pPr>
            <a:r>
              <a:rPr lang="en-US"/>
              <a:t>	</a:t>
            </a:r>
            <a:r>
              <a:rPr lang="en-US" sz="2000"/>
              <a:t>a. LIFO is an acceptable costing method in virtually all countries.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	b. FIFO is an acceptable costing method in virtually all countries.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	c. Weight-average is an acceptable costing method in virtually all countries.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	d. Other countries are not bound by American tax laws or accounting practices.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208</TotalTime>
  <Words>227</Words>
  <Application>Microsoft Office PowerPoint</Application>
  <PresentationFormat>On-screen Show (4:3)</PresentationFormat>
  <Paragraphs>76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Times New Roman</vt:lpstr>
      <vt:lpstr>Wingdings</vt:lpstr>
      <vt:lpstr>Quadrant</vt:lpstr>
      <vt:lpstr>Department of Accounting &amp; Finance </vt:lpstr>
      <vt:lpstr>Senior Assessment Exam Purpose</vt:lpstr>
      <vt:lpstr>Senior Assessment Exam Design</vt:lpstr>
      <vt:lpstr>Senior Assessment Exam Schedule</vt:lpstr>
      <vt:lpstr>Senior Assessment Exam Grade</vt:lpstr>
      <vt:lpstr>Senior Assessment Exam Example #1</vt:lpstr>
      <vt:lpstr>Senior Assessment Exam Example #2</vt:lpstr>
      <vt:lpstr>Senior Assessment Exam Example #3</vt:lpstr>
      <vt:lpstr>Senior Assessment Exam Example #4</vt:lpstr>
      <vt:lpstr>Senior Assessment Exam Example #5</vt:lpstr>
      <vt:lpstr>Senior Assessment Exam Example #6</vt:lpstr>
      <vt:lpstr>Senior Assessment Exam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Department of Accounting &amp; Finance </dc:title>
  <dc:creator>Paula</dc:creator>
  <cp:lastModifiedBy>Elon University</cp:lastModifiedBy>
  <cp:revision>29</cp:revision>
  <dcterms:created xsi:type="dcterms:W3CDTF">2007-02-27T13:47:45Z</dcterms:created>
  <dcterms:modified xsi:type="dcterms:W3CDTF">2008-04-01T19:03:47Z</dcterms:modified>
</cp:coreProperties>
</file>