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61" r:id="rId3"/>
    <p:sldId id="262" r:id="rId4"/>
    <p:sldId id="274" r:id="rId5"/>
    <p:sldId id="273" r:id="rId6"/>
    <p:sldId id="279" r:id="rId7"/>
    <p:sldId id="280" r:id="rId8"/>
    <p:sldId id="288" r:id="rId9"/>
    <p:sldId id="267" r:id="rId10"/>
    <p:sldId id="268" r:id="rId11"/>
    <p:sldId id="269" r:id="rId12"/>
    <p:sldId id="270" r:id="rId13"/>
    <p:sldId id="271" r:id="rId14"/>
    <p:sldId id="263" r:id="rId15"/>
    <p:sldId id="264" r:id="rId16"/>
    <p:sldId id="266" r:id="rId17"/>
    <p:sldId id="272" r:id="rId18"/>
    <p:sldId id="260" r:id="rId19"/>
    <p:sldId id="257" r:id="rId20"/>
    <p:sldId id="259" r:id="rId21"/>
    <p:sldId id="275" r:id="rId22"/>
    <p:sldId id="276" r:id="rId23"/>
    <p:sldId id="277" r:id="rId24"/>
    <p:sldId id="289" r:id="rId25"/>
    <p:sldId id="278" r:id="rId26"/>
    <p:sldId id="281" r:id="rId27"/>
    <p:sldId id="282" r:id="rId28"/>
    <p:sldId id="283" r:id="rId29"/>
    <p:sldId id="284" r:id="rId30"/>
    <p:sldId id="285" r:id="rId31"/>
    <p:sldId id="290" r:id="rId32"/>
    <p:sldId id="258" r:id="rId33"/>
    <p:sldId id="286" r:id="rId34"/>
    <p:sldId id="28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927C75-7349-4A06-8887-90C85F25A1B7}" type="datetimeFigureOut">
              <a:rPr lang="en-US" smtClean="0"/>
              <a:pPr/>
              <a:t>9/3/2009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BDC51B-B13F-4E78-BE20-9AFC1B852560}"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F4E012-C27B-46EE-BDBB-B13F026CE050}" type="datetimeFigureOut">
              <a:rPr lang="en-US" smtClean="0"/>
              <a:pPr/>
              <a:t>9/3/2009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4A90F7-8A1B-434E-A084-5FF297A5612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4A90F7-8A1B-434E-A084-5FF297A56127}" type="slidenum">
              <a:rPr lang="en-US" smtClean="0"/>
              <a:pPr/>
              <a:t>23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5FD8D6-AC2E-42CB-9365-66AC7D5A3A21}" type="datetimeFigureOut">
              <a:rPr lang="en-US" smtClean="0"/>
              <a:pPr/>
              <a:t>9/3/2009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5EE03-4804-4ECE-A533-ECDD9234DF4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5FD8D6-AC2E-42CB-9365-66AC7D5A3A21}" type="datetimeFigureOut">
              <a:rPr lang="en-US" smtClean="0"/>
              <a:pPr/>
              <a:t>9/3/2009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5EE03-4804-4ECE-A533-ECDD9234DF4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5FD8D6-AC2E-42CB-9365-66AC7D5A3A21}" type="datetimeFigureOut">
              <a:rPr lang="en-US" smtClean="0"/>
              <a:pPr/>
              <a:t>9/3/2009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5EE03-4804-4ECE-A533-ECDD9234DF4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5FD8D6-AC2E-42CB-9365-66AC7D5A3A21}" type="datetimeFigureOut">
              <a:rPr lang="en-US" smtClean="0"/>
              <a:pPr/>
              <a:t>9/3/2009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5EE03-4804-4ECE-A533-ECDD9234DF4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5FD8D6-AC2E-42CB-9365-66AC7D5A3A21}" type="datetimeFigureOut">
              <a:rPr lang="en-US" smtClean="0"/>
              <a:pPr/>
              <a:t>9/3/2009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5EE03-4804-4ECE-A533-ECDD9234DF4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5FD8D6-AC2E-42CB-9365-66AC7D5A3A21}" type="datetimeFigureOut">
              <a:rPr lang="en-US" smtClean="0"/>
              <a:pPr/>
              <a:t>9/3/2009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5EE03-4804-4ECE-A533-ECDD9234DF4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5FD8D6-AC2E-42CB-9365-66AC7D5A3A21}" type="datetimeFigureOut">
              <a:rPr lang="en-US" smtClean="0"/>
              <a:pPr/>
              <a:t>9/3/2009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15EE03-4804-4ECE-A533-ECDD9234DF4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5FD8D6-AC2E-42CB-9365-66AC7D5A3A21}" type="datetimeFigureOut">
              <a:rPr lang="en-US" smtClean="0"/>
              <a:pPr/>
              <a:t>9/3/2009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15EE03-4804-4ECE-A533-ECDD9234DF4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5FD8D6-AC2E-42CB-9365-66AC7D5A3A21}" type="datetimeFigureOut">
              <a:rPr lang="en-US" smtClean="0"/>
              <a:pPr/>
              <a:t>9/3/2009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15EE03-4804-4ECE-A533-ECDD9234DF4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5FD8D6-AC2E-42CB-9365-66AC7D5A3A21}" type="datetimeFigureOut">
              <a:rPr lang="en-US" smtClean="0"/>
              <a:pPr/>
              <a:t>9/3/2009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5EE03-4804-4ECE-A533-ECDD9234DF4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5FD8D6-AC2E-42CB-9365-66AC7D5A3A21}" type="datetimeFigureOut">
              <a:rPr lang="en-US" smtClean="0"/>
              <a:pPr/>
              <a:t>9/3/2009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5EE03-4804-4ECE-A533-ECDD9234DF4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FD8D6-AC2E-42CB-9365-66AC7D5A3A21}" type="datetimeFigureOut">
              <a:rPr lang="en-US" smtClean="0"/>
              <a:pPr/>
              <a:t>9/3/2009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5EE03-4804-4ECE-A533-ECDD9234DF4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lu.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pandemicflu.gov/plan/individual/familyhealthinfo.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pandemicflu.gov/state/statecontacts.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dc.gov/other.htm#states" TargetMode="External"/><Relationship Id="rId2" Type="http://schemas.openxmlformats.org/officeDocument/2006/relationships/hyperlink" Target="mailto:cdcinfo@cdc.gov" TargetMode="External"/><Relationship Id="rId1" Type="http://schemas.openxmlformats.org/officeDocument/2006/relationships/slideLayout" Target="../slideLayouts/slideLayout2.xml"/><Relationship Id="rId4" Type="http://schemas.openxmlformats.org/officeDocument/2006/relationships/hyperlink" Target="http://www.pandemicflu.gov/plan/states/index.html"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www.elon.edu/e-web/students/health_service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dc.gov/flu/protect/keyfacts.htm" TargetMode="External"/><Relationship Id="rId2" Type="http://schemas.openxmlformats.org/officeDocument/2006/relationships/hyperlink" Target="file:///C:\Documents%20and%20Settings\stg1\Local%20Settings\Temporary%20Internet%20Files\OLK476\www.cdc.gov\h1n1flu\vaccin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Pandemic Flu: Preparing Our Families</a:t>
            </a:r>
            <a:endParaRPr lang="en-US" dirty="0"/>
          </a:p>
        </p:txBody>
      </p:sp>
      <p:sp>
        <p:nvSpPr>
          <p:cNvPr id="3" name="Subtitle 2"/>
          <p:cNvSpPr>
            <a:spLocks noGrp="1"/>
          </p:cNvSpPr>
          <p:nvPr>
            <p:ph type="subTitle" idx="1"/>
          </p:nvPr>
        </p:nvSpPr>
        <p:spPr/>
        <p:txBody>
          <a:bodyPr>
            <a:normAutofit fontScale="55000" lnSpcReduction="20000"/>
          </a:bodyPr>
          <a:lstStyle/>
          <a:p>
            <a:r>
              <a:rPr lang="en-US" dirty="0" smtClean="0"/>
              <a:t>Elon University</a:t>
            </a:r>
          </a:p>
          <a:p>
            <a:r>
              <a:rPr lang="en-US" dirty="0" smtClean="0"/>
              <a:t>Office of Student Development, Heath Services and</a:t>
            </a:r>
          </a:p>
          <a:p>
            <a:r>
              <a:rPr lang="en-US" dirty="0" smtClean="0"/>
              <a:t>The Office of  Business Finance and Technology</a:t>
            </a:r>
          </a:p>
          <a:p>
            <a:r>
              <a:rPr lang="en-US" dirty="0" smtClean="0"/>
              <a:t>Adapted from The US Department of Health and Human Services Web-Site</a:t>
            </a:r>
          </a:p>
          <a:p>
            <a:r>
              <a:rPr lang="en-US" dirty="0" smtClean="0">
                <a:hlinkClick r:id="rId2"/>
              </a:rPr>
              <a:t>www.pandemic flu.gov</a:t>
            </a:r>
            <a:endParaRPr lang="en-US" dirty="0" smtClean="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
            </a:r>
            <a:br>
              <a:rPr lang="en-US" sz="4000" b="1" dirty="0" smtClean="0"/>
            </a:br>
            <a:r>
              <a:rPr lang="en-US" sz="4000" b="1" dirty="0" smtClean="0"/>
              <a:t>Being Able to Work May Be Difficult or </a:t>
            </a:r>
            <a:r>
              <a:rPr lang="en-US" sz="4000" b="1" dirty="0" smtClean="0"/>
              <a:t>Impossible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You may be home sick with a loved one or yourself</a:t>
            </a:r>
          </a:p>
          <a:p>
            <a:endParaRPr lang="en-US" dirty="0" smtClean="0"/>
          </a:p>
          <a:p>
            <a:r>
              <a:rPr lang="en-US" dirty="0" smtClean="0"/>
              <a:t>Develop </a:t>
            </a:r>
            <a:r>
              <a:rPr lang="en-US" dirty="0" smtClean="0"/>
              <a:t>a plan for your office that provides for operation of essential services in the event many of you are out at one time.</a:t>
            </a:r>
          </a:p>
          <a:p>
            <a:endParaRPr lang="en-US" dirty="0" smtClean="0"/>
          </a:p>
          <a:p>
            <a:r>
              <a:rPr lang="en-US" dirty="0" smtClean="0"/>
              <a:t>You will receive more information about out leave polices in the coming weeks if we have an outbreak on campus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Schools May Be Closed for an Extended Period of Time</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Consider childcare needs.</a:t>
            </a:r>
          </a:p>
          <a:p>
            <a:r>
              <a:rPr lang="en-US" dirty="0" smtClean="0"/>
              <a:t>Plan </a:t>
            </a:r>
            <a:r>
              <a:rPr lang="en-US" dirty="0" smtClean="0"/>
              <a:t>home learning activities and exercises. Have materials, such as books, on hand. Also plan recreational activities that your children can do at home. </a:t>
            </a:r>
          </a:p>
          <a:p>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Transportation Services May Be Disrupted</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Think about how you can rely less on public transportation during a pandemic. For example, store food and other essential supplies so you can make fewer trips to the store. </a:t>
            </a:r>
          </a:p>
          <a:p>
            <a:r>
              <a:rPr lang="en-US" dirty="0" smtClean="0"/>
              <a:t>Prepare backup plans for taking care of loved ones who are far away. </a:t>
            </a:r>
          </a:p>
          <a:p>
            <a:r>
              <a:rPr lang="en-US" dirty="0" smtClean="0"/>
              <a:t>Consider other ways to get to </a:t>
            </a:r>
            <a:r>
              <a:rPr lang="en-US" dirty="0" smtClean="0"/>
              <a:t>work.</a:t>
            </a:r>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People Will Need Advice and Help at Work and Home</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Have at least a general knowledge of your institutions emergency preparation plan </a:t>
            </a:r>
          </a:p>
          <a:p>
            <a:r>
              <a:rPr lang="en-US" dirty="0" smtClean="0"/>
              <a:t>Think about what information the people in your workplace will need if you are a manager. </a:t>
            </a:r>
          </a:p>
          <a:p>
            <a:r>
              <a:rPr lang="en-US" dirty="0" smtClean="0"/>
              <a:t>Meet with your colleagues and make lists of things that you will need to know and what actions can be taken. </a:t>
            </a:r>
          </a:p>
          <a:p>
            <a:r>
              <a:rPr lang="en-US" dirty="0" smtClean="0"/>
              <a:t>Identify other information resources in your community, such as mental health hotlines, public health hotlines, or electronic bulletin boards for support and information. </a:t>
            </a:r>
          </a:p>
          <a:p>
            <a:r>
              <a:rPr lang="en-US" dirty="0" smtClean="0"/>
              <a:t>Find support systems—people who are thinking about the same issues you are thinking about. Share ideas.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 A Family Emergency Health Information Sheet Including</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Family Member</a:t>
            </a:r>
            <a:endParaRPr lang="en-US" dirty="0" smtClean="0"/>
          </a:p>
          <a:p>
            <a:r>
              <a:rPr lang="en-US" b="1" dirty="0" smtClean="0"/>
              <a:t>Blood Type</a:t>
            </a:r>
            <a:endParaRPr lang="en-US" dirty="0" smtClean="0"/>
          </a:p>
          <a:p>
            <a:r>
              <a:rPr lang="en-US" b="1" dirty="0" smtClean="0"/>
              <a:t>Allergies</a:t>
            </a:r>
            <a:endParaRPr lang="en-US" dirty="0" smtClean="0"/>
          </a:p>
          <a:p>
            <a:r>
              <a:rPr lang="en-US" b="1" dirty="0" smtClean="0"/>
              <a:t>Past/ Current Medical Conditions</a:t>
            </a:r>
            <a:endParaRPr lang="en-US" dirty="0" smtClean="0"/>
          </a:p>
          <a:p>
            <a:r>
              <a:rPr lang="en-US" b="1" dirty="0" smtClean="0"/>
              <a:t>Current Medications/ Dosages</a:t>
            </a:r>
            <a:endParaRPr lang="en-US" dirty="0" smtClean="0"/>
          </a:p>
          <a:p>
            <a:pPr>
              <a:buNone/>
            </a:pPr>
            <a:endParaRPr lang="en-US" dirty="0"/>
          </a:p>
          <a:p>
            <a:pPr>
              <a:buNone/>
            </a:pPr>
            <a:r>
              <a:rPr lang="en-US" dirty="0" smtClean="0"/>
              <a:t>For example go to:</a:t>
            </a:r>
          </a:p>
          <a:p>
            <a:pPr>
              <a:buNone/>
            </a:pPr>
            <a:r>
              <a:rPr lang="en-US" dirty="0" smtClean="0"/>
              <a:t>                       </a:t>
            </a:r>
            <a:r>
              <a:rPr lang="en-US" dirty="0" smtClean="0">
                <a:hlinkClick r:id="rId2"/>
              </a:rPr>
              <a:t>http://www.pandemicflu.gov/plan/individual/familyhealthinfo.html</a:t>
            </a:r>
            <a:endParaRPr lang="en-US" dirty="0" smtClean="0"/>
          </a:p>
          <a:p>
            <a:pPr>
              <a:buNone/>
            </a:pPr>
            <a:r>
              <a:rPr lang="en-US" dirty="0" smtClean="0"/>
              <a:t>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Emergency Health Information Sheet</a:t>
            </a:r>
            <a:endParaRPr lang="en-US" dirty="0"/>
          </a:p>
        </p:txBody>
      </p:sp>
      <p:graphicFrame>
        <p:nvGraphicFramePr>
          <p:cNvPr id="4" name="Content Placeholder 3"/>
          <p:cNvGraphicFramePr>
            <a:graphicFrameLocks noGrp="1"/>
          </p:cNvGraphicFramePr>
          <p:nvPr>
            <p:ph idx="1"/>
          </p:nvPr>
        </p:nvGraphicFramePr>
        <p:xfrm>
          <a:off x="457200" y="1600200"/>
          <a:ext cx="8229600" cy="326263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US" b="1" dirty="0"/>
                        <a:t>Family Member</a:t>
                      </a:r>
                      <a:endParaRPr lang="en-US" dirty="0"/>
                    </a:p>
                  </a:txBody>
                  <a:tcPr marL="28575" marR="28575" marT="28575" marB="28575"/>
                </a:tc>
                <a:tc>
                  <a:txBody>
                    <a:bodyPr/>
                    <a:lstStyle/>
                    <a:p>
                      <a:r>
                        <a:rPr lang="en-US" b="1" dirty="0"/>
                        <a:t>Blood Type</a:t>
                      </a:r>
                      <a:endParaRPr lang="en-US" dirty="0"/>
                    </a:p>
                  </a:txBody>
                  <a:tcPr marL="28575" marR="28575" marT="28575" marB="28575"/>
                </a:tc>
                <a:tc>
                  <a:txBody>
                    <a:bodyPr/>
                    <a:lstStyle/>
                    <a:p>
                      <a:r>
                        <a:rPr lang="en-US" b="1" dirty="0"/>
                        <a:t>Allergies</a:t>
                      </a:r>
                      <a:endParaRPr lang="en-US" dirty="0"/>
                    </a:p>
                  </a:txBody>
                  <a:tcPr marL="28575" marR="28575" marT="28575" marB="28575"/>
                </a:tc>
                <a:tc>
                  <a:txBody>
                    <a:bodyPr/>
                    <a:lstStyle/>
                    <a:p>
                      <a:r>
                        <a:rPr lang="en-US" b="1" dirty="0"/>
                        <a:t>Past/ Current Medical Conditions</a:t>
                      </a:r>
                      <a:endParaRPr lang="en-US" dirty="0"/>
                    </a:p>
                  </a:txBody>
                  <a:tcPr marL="28575" marR="28575" marT="28575" marB="28575"/>
                </a:tc>
                <a:tc>
                  <a:txBody>
                    <a:bodyPr/>
                    <a:lstStyle/>
                    <a:p>
                      <a:r>
                        <a:rPr lang="en-US" b="1" dirty="0"/>
                        <a:t>Current Medications/ Dosages</a:t>
                      </a:r>
                      <a:endParaRPr lang="en-US" dirty="0"/>
                    </a:p>
                  </a:txBody>
                  <a:tcPr marL="28575" marR="28575" marT="28575" marB="28575"/>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Jana Fields                O pos.</a:t>
                      </a:r>
                    </a:p>
                    <a:p>
                      <a:endParaRPr lang="en-US" dirty="0" smtClean="0"/>
                    </a:p>
                    <a:p>
                      <a:r>
                        <a:rPr lang="en-US" dirty="0" smtClean="0"/>
                        <a:t>Patterson</a:t>
                      </a:r>
                      <a:endParaRPr lang="en-US" dirty="0"/>
                    </a:p>
                  </a:txBody>
                  <a:tcPr marL="0" marR="0" marT="0" marB="0"/>
                </a:tc>
                <a:tc hMerge="1">
                  <a:txBody>
                    <a:bodyPr/>
                    <a:lstStyle/>
                    <a:p>
                      <a:endParaRPr lang="en-US"/>
                    </a:p>
                  </a:txBody>
                  <a:tcPr/>
                </a:tc>
                <a:tc>
                  <a:txBody>
                    <a:bodyPr/>
                    <a:lstStyle/>
                    <a:p>
                      <a:r>
                        <a:rPr lang="en-US" dirty="0" smtClean="0"/>
                        <a:t>none</a:t>
                      </a:r>
                      <a:endParaRPr lang="en-US" dirty="0"/>
                    </a:p>
                  </a:txBody>
                  <a:tcPr/>
                </a:tc>
                <a:tc>
                  <a:txBody>
                    <a:bodyPr/>
                    <a:lstStyle/>
                    <a:p>
                      <a:r>
                        <a:rPr lang="en-US" dirty="0" smtClean="0"/>
                        <a:t>none</a:t>
                      </a:r>
                      <a:endParaRPr lang="en-US" dirty="0"/>
                    </a:p>
                  </a:txBody>
                  <a:tcPr/>
                </a:tc>
                <a:tc>
                  <a:txBody>
                    <a:bodyPr/>
                    <a:lstStyle/>
                    <a:p>
                      <a:r>
                        <a:rPr lang="en-US" dirty="0" smtClean="0"/>
                        <a:t>none</a:t>
                      </a:r>
                      <a:endParaRPr lang="en-US" dirty="0"/>
                    </a:p>
                  </a:txBody>
                  <a:tcPr/>
                </a:tc>
              </a:tr>
              <a:tr h="370840">
                <a:tc>
                  <a:txBody>
                    <a:bodyPr/>
                    <a:lstStyle/>
                    <a:p>
                      <a:r>
                        <a:rPr lang="en-US" dirty="0" smtClean="0"/>
                        <a:t>John Michael</a:t>
                      </a:r>
                      <a:r>
                        <a:rPr lang="en-US" baseline="0" dirty="0" smtClean="0"/>
                        <a:t> </a:t>
                      </a:r>
                      <a:r>
                        <a:rPr lang="en-US" dirty="0" smtClean="0"/>
                        <a:t>Patterson</a:t>
                      </a:r>
                      <a:endParaRPr lang="en-US" dirty="0"/>
                    </a:p>
                  </a:txBody>
                  <a:tcPr marL="95250" marR="0" marT="0" marB="0"/>
                </a:tc>
                <a:tc>
                  <a:txBody>
                    <a:bodyPr/>
                    <a:lstStyle/>
                    <a:p>
                      <a:r>
                        <a:rPr lang="en-US" dirty="0" smtClean="0"/>
                        <a:t> B</a:t>
                      </a:r>
                      <a:r>
                        <a:rPr lang="en-US" baseline="0" dirty="0" smtClean="0"/>
                        <a:t> neg</a:t>
                      </a:r>
                      <a:endParaRPr lang="en-US" dirty="0"/>
                    </a:p>
                  </a:txBody>
                  <a:tcPr/>
                </a:tc>
                <a:tc>
                  <a:txBody>
                    <a:bodyPr/>
                    <a:lstStyle/>
                    <a:p>
                      <a:r>
                        <a:rPr lang="en-US" dirty="0" smtClean="0"/>
                        <a:t>peanuts</a:t>
                      </a:r>
                      <a:endParaRPr lang="en-US" dirty="0"/>
                    </a:p>
                  </a:txBody>
                  <a:tcPr/>
                </a:tc>
                <a:tc>
                  <a:txBody>
                    <a:bodyPr/>
                    <a:lstStyle/>
                    <a:p>
                      <a:r>
                        <a:rPr lang="en-US" dirty="0" smtClean="0"/>
                        <a:t>none</a:t>
                      </a:r>
                      <a:endParaRPr lang="en-US" dirty="0"/>
                    </a:p>
                  </a:txBody>
                  <a:tcPr/>
                </a:tc>
                <a:tc>
                  <a:txBody>
                    <a:bodyPr/>
                    <a:lstStyle/>
                    <a:p>
                      <a:r>
                        <a:rPr lang="en-US" dirty="0" smtClean="0"/>
                        <a:t>Aspirin 81 mg/daily</a:t>
                      </a:r>
                      <a:endParaRPr lang="en-US" dirty="0"/>
                    </a:p>
                  </a:txBody>
                  <a:tcPr/>
                </a:tc>
              </a:tr>
              <a:tr h="370840">
                <a:tc>
                  <a:txBody>
                    <a:bodyPr/>
                    <a:lstStyle/>
                    <a:p>
                      <a:r>
                        <a:rPr lang="en-US" dirty="0" smtClean="0"/>
                        <a:t>Gregory John Patterson</a:t>
                      </a:r>
                      <a:endParaRPr lang="en-US" dirty="0"/>
                    </a:p>
                  </a:txBody>
                  <a:tcPr marL="0" marR="0" marT="0" marB="0"/>
                </a:tc>
                <a:tc>
                  <a:txBody>
                    <a:bodyPr/>
                    <a:lstStyle/>
                    <a:p>
                      <a:r>
                        <a:rPr lang="en-US" dirty="0" smtClean="0"/>
                        <a:t>B neg</a:t>
                      </a:r>
                      <a:endParaRPr lang="en-US" dirty="0"/>
                    </a:p>
                  </a:txBody>
                  <a:tcPr/>
                </a:tc>
                <a:tc>
                  <a:txBody>
                    <a:bodyPr/>
                    <a:lstStyle/>
                    <a:p>
                      <a:r>
                        <a:rPr lang="en-US" dirty="0" smtClean="0"/>
                        <a:t>Bee</a:t>
                      </a:r>
                      <a:r>
                        <a:rPr lang="en-US" baseline="0" dirty="0" smtClean="0"/>
                        <a:t> stings</a:t>
                      </a:r>
                      <a:endParaRPr lang="en-US" dirty="0"/>
                    </a:p>
                  </a:txBody>
                  <a:tcPr/>
                </a:tc>
                <a:tc>
                  <a:txBody>
                    <a:bodyPr/>
                    <a:lstStyle/>
                    <a:p>
                      <a:r>
                        <a:rPr lang="en-US" dirty="0" smtClean="0"/>
                        <a:t>none</a:t>
                      </a:r>
                      <a:endParaRPr lang="en-US" dirty="0"/>
                    </a:p>
                  </a:txBody>
                  <a:tcPr/>
                </a:tc>
                <a:tc>
                  <a:txBody>
                    <a:bodyPr/>
                    <a:lstStyle/>
                    <a:p>
                      <a:r>
                        <a:rPr lang="en-US" dirty="0" smtClean="0"/>
                        <a:t>none</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 An Emergency Contact Plan</a:t>
            </a:r>
            <a:endParaRPr lang="en-US" dirty="0"/>
          </a:p>
        </p:txBody>
      </p:sp>
      <p:graphicFrame>
        <p:nvGraphicFramePr>
          <p:cNvPr id="4" name="Content Placeholder 3"/>
          <p:cNvGraphicFramePr>
            <a:graphicFrameLocks noGrp="1"/>
          </p:cNvGraphicFramePr>
          <p:nvPr>
            <p:ph idx="1"/>
          </p:nvPr>
        </p:nvGraphicFramePr>
        <p:xfrm>
          <a:off x="304800" y="1600200"/>
          <a:ext cx="8382001" cy="6850380"/>
        </p:xfrm>
        <a:graphic>
          <a:graphicData uri="http://schemas.openxmlformats.org/drawingml/2006/table">
            <a:tbl>
              <a:tblPr firstRow="1" bandRow="1">
                <a:tableStyleId>{5C22544A-7EE6-4342-B048-85BDC9FD1C3A}</a:tableStyleId>
              </a:tblPr>
              <a:tblGrid>
                <a:gridCol w="4267201"/>
                <a:gridCol w="4114800"/>
              </a:tblGrid>
              <a:tr h="370840">
                <a:tc gridSpan="2">
                  <a:txBody>
                    <a:bodyPr/>
                    <a:lstStyle/>
                    <a:p>
                      <a:endParaRPr lang="en-US" dirty="0"/>
                    </a:p>
                  </a:txBody>
                  <a:tcPr marL="0" marR="0" marT="0" marB="0"/>
                </a:tc>
                <a:tc hMerge="1">
                  <a:txBody>
                    <a:bodyPr/>
                    <a:lstStyle/>
                    <a:p>
                      <a:endParaRPr lang="en-US"/>
                    </a:p>
                  </a:txBody>
                  <a:tcPr/>
                </a:tc>
              </a:tr>
              <a:tr h="370840">
                <a:tc>
                  <a:txBody>
                    <a:bodyPr/>
                    <a:lstStyle/>
                    <a:p>
                      <a:endParaRPr lang="en-US" dirty="0"/>
                    </a:p>
                  </a:txBody>
                  <a:tcPr marL="95250" marR="0" marT="0" marB="0"/>
                </a:tc>
                <a:tc>
                  <a:txBody>
                    <a:bodyPr/>
                    <a:lstStyle/>
                    <a:p>
                      <a:endParaRPr lang="en-US" dirty="0"/>
                    </a:p>
                  </a:txBody>
                  <a:tcPr/>
                </a:tc>
              </a:tr>
              <a:tr h="370840">
                <a:tc>
                  <a:txBody>
                    <a:bodyPr/>
                    <a:lstStyle/>
                    <a:p>
                      <a:endParaRPr lang="en-US" dirty="0"/>
                    </a:p>
                  </a:txBody>
                  <a:tcPr marL="0" marR="0" marT="0" marB="0"/>
                </a:tc>
                <a:tc>
                  <a:txBody>
                    <a:bodyPr/>
                    <a:lstStyle/>
                    <a:p>
                      <a:endParaRPr lang="en-US" dirty="0"/>
                    </a:p>
                  </a:txBody>
                  <a:tcPr/>
                </a:tc>
              </a:tr>
              <a:tr h="370840">
                <a:tc>
                  <a:txBody>
                    <a:bodyPr/>
                    <a:lstStyle/>
                    <a:p>
                      <a:r>
                        <a:rPr lang="en-US" b="1" dirty="0"/>
                        <a:t>Contacts</a:t>
                      </a:r>
                      <a:endParaRPr lang="en-US" dirty="0"/>
                    </a:p>
                  </a:txBody>
                  <a:tcPr marL="28575" marR="28575" marT="28575" marB="28575" anchor="ctr"/>
                </a:tc>
                <a:tc>
                  <a:txBody>
                    <a:bodyPr/>
                    <a:lstStyle/>
                    <a:p>
                      <a:r>
                        <a:rPr lang="en-US" b="1" dirty="0"/>
                        <a:t>Name/Phone Number</a:t>
                      </a:r>
                      <a:endParaRPr lang="en-US" dirty="0"/>
                    </a:p>
                  </a:txBody>
                  <a:tcPr marL="28575" marR="28575" marT="28575" marB="28575" anchor="ctr"/>
                </a:tc>
              </a:tr>
              <a:tr h="370840">
                <a:tc>
                  <a:txBody>
                    <a:bodyPr/>
                    <a:lstStyle/>
                    <a:p>
                      <a:r>
                        <a:rPr lang="en-US" dirty="0"/>
                        <a:t>Local personal emergency contact</a:t>
                      </a:r>
                    </a:p>
                  </a:txBody>
                  <a:tcPr marL="28575" marR="28575" marT="28575" marB="28575" anchor="ctr"/>
                </a:tc>
                <a:tc>
                  <a:txBody>
                    <a:bodyPr/>
                    <a:lstStyle/>
                    <a:p>
                      <a:r>
                        <a:rPr lang="en-US" dirty="0"/>
                        <a:t> </a:t>
                      </a:r>
                      <a:r>
                        <a:rPr lang="en-US" dirty="0" smtClean="0"/>
                        <a:t>Ronald</a:t>
                      </a:r>
                      <a:r>
                        <a:rPr lang="en-US" baseline="0" dirty="0" smtClean="0"/>
                        <a:t> A. Klepcyk (336) XXX- XXXX</a:t>
                      </a:r>
                      <a:endParaRPr lang="en-US" dirty="0"/>
                    </a:p>
                  </a:txBody>
                  <a:tcPr marL="28575" marR="28575" marT="28575" marB="28575" anchor="ctr"/>
                </a:tc>
              </a:tr>
              <a:tr h="370840">
                <a:tc>
                  <a:txBody>
                    <a:bodyPr/>
                    <a:lstStyle/>
                    <a:p>
                      <a:r>
                        <a:rPr lang="en-US" dirty="0"/>
                        <a:t>Out-of-town personal emergency contact</a:t>
                      </a:r>
                    </a:p>
                  </a:txBody>
                  <a:tcPr marL="28575" marR="28575" marT="28575" marB="28575" anchor="ctr"/>
                </a:tc>
                <a:tc>
                  <a:txBody>
                    <a:bodyPr/>
                    <a:lstStyle/>
                    <a:p>
                      <a:r>
                        <a:rPr lang="en-US" dirty="0"/>
                        <a:t> </a:t>
                      </a:r>
                      <a:r>
                        <a:rPr lang="en-US" dirty="0" smtClean="0"/>
                        <a:t>Ashley</a:t>
                      </a:r>
                      <a:r>
                        <a:rPr lang="en-US" baseline="0" dirty="0" smtClean="0"/>
                        <a:t> and Chuck Wile (803) XXX-XXXX</a:t>
                      </a:r>
                      <a:endParaRPr lang="en-US" dirty="0"/>
                    </a:p>
                  </a:txBody>
                  <a:tcPr marL="28575" marR="28575" marT="28575" marB="28575" anchor="ctr"/>
                </a:tc>
              </a:tr>
              <a:tr h="370840">
                <a:tc>
                  <a:txBody>
                    <a:bodyPr/>
                    <a:lstStyle/>
                    <a:p>
                      <a:r>
                        <a:rPr lang="en-US" dirty="0"/>
                        <a:t>Hospitals near:              Work</a:t>
                      </a:r>
                    </a:p>
                  </a:txBody>
                  <a:tcPr marL="28575" marR="28575" marT="28575" marB="28575" anchor="ctr"/>
                </a:tc>
                <a:tc>
                  <a:txBody>
                    <a:bodyPr/>
                    <a:lstStyle/>
                    <a:p>
                      <a:r>
                        <a:rPr lang="en-US" dirty="0"/>
                        <a:t> </a:t>
                      </a:r>
                      <a:r>
                        <a:rPr lang="en-US" dirty="0" smtClean="0"/>
                        <a:t>Alamance Regional Medical Center</a:t>
                      </a:r>
                      <a:endParaRPr lang="en-US" dirty="0"/>
                    </a:p>
                  </a:txBody>
                  <a:tcPr marL="28575" marR="28575" marT="28575" marB="28575" anchor="ctr"/>
                </a:tc>
              </a:tr>
              <a:tr h="370840">
                <a:tc>
                  <a:txBody>
                    <a:bodyPr/>
                    <a:lstStyle/>
                    <a:p>
                      <a:r>
                        <a:rPr lang="en-US" dirty="0"/>
                        <a:t>                                  School</a:t>
                      </a:r>
                    </a:p>
                  </a:txBody>
                  <a:tcPr marL="28575" marR="28575" marT="28575" marB="28575" anchor="ctr"/>
                </a:tc>
                <a:tc>
                  <a:txBody>
                    <a:bodyPr/>
                    <a:lstStyle/>
                    <a:p>
                      <a:r>
                        <a:rPr lang="en-US" dirty="0"/>
                        <a:t> </a:t>
                      </a:r>
                      <a:r>
                        <a:rPr lang="en-US" dirty="0" smtClean="0"/>
                        <a:t>Alamance Regional Medical Center</a:t>
                      </a:r>
                      <a:endParaRPr lang="en-US" dirty="0"/>
                    </a:p>
                  </a:txBody>
                  <a:tcPr marL="28575" marR="28575" marT="28575" marB="28575" anchor="ctr"/>
                </a:tc>
              </a:tr>
              <a:tr h="370840">
                <a:tc>
                  <a:txBody>
                    <a:bodyPr/>
                    <a:lstStyle/>
                    <a:p>
                      <a:r>
                        <a:rPr lang="en-US" dirty="0"/>
                        <a:t>                                  Home</a:t>
                      </a:r>
                    </a:p>
                  </a:txBody>
                  <a:tcPr marL="28575" marR="28575" marT="28575" marB="28575" anchor="ctr"/>
                </a:tc>
                <a:tc>
                  <a:txBody>
                    <a:bodyPr/>
                    <a:lstStyle/>
                    <a:p>
                      <a:r>
                        <a:rPr lang="en-US" dirty="0"/>
                        <a:t> </a:t>
                      </a:r>
                      <a:r>
                        <a:rPr lang="en-US" dirty="0" smtClean="0"/>
                        <a:t>Alamance Regional Medical Center</a:t>
                      </a:r>
                      <a:endParaRPr lang="en-US" dirty="0"/>
                    </a:p>
                  </a:txBody>
                  <a:tcPr marL="28575" marR="28575" marT="28575" marB="28575" anchor="ctr"/>
                </a:tc>
              </a:tr>
              <a:tr h="370840">
                <a:tc>
                  <a:txBody>
                    <a:bodyPr/>
                    <a:lstStyle/>
                    <a:p>
                      <a:r>
                        <a:rPr lang="en-US" dirty="0"/>
                        <a:t>Family physician(s)</a:t>
                      </a:r>
                    </a:p>
                  </a:txBody>
                  <a:tcPr marL="28575" marR="28575" marT="28575" marB="28575" anchor="ctr"/>
                </a:tc>
                <a:tc>
                  <a:txBody>
                    <a:bodyPr/>
                    <a:lstStyle/>
                    <a:p>
                      <a:r>
                        <a:rPr lang="en-US" dirty="0"/>
                        <a:t> </a:t>
                      </a:r>
                      <a:r>
                        <a:rPr lang="en-US" dirty="0" smtClean="0"/>
                        <a:t>Burlington Family Practice (336) XXX-XXXX</a:t>
                      </a:r>
                      <a:endParaRPr lang="en-US" dirty="0"/>
                    </a:p>
                  </a:txBody>
                  <a:tcPr marL="28575" marR="28575" marT="28575" marB="28575" anchor="ctr"/>
                </a:tc>
              </a:tr>
              <a:tr h="370840">
                <a:tc>
                  <a:txBody>
                    <a:bodyPr/>
                    <a:lstStyle/>
                    <a:p>
                      <a:r>
                        <a:rPr lang="en-US" dirty="0"/>
                        <a:t>State public health department</a:t>
                      </a:r>
                      <a:br>
                        <a:rPr lang="en-US" dirty="0"/>
                      </a:br>
                      <a:r>
                        <a:rPr lang="en-US" dirty="0"/>
                        <a:t>(See list on </a:t>
                      </a:r>
                      <a:r>
                        <a:rPr lang="en-US" dirty="0">
                          <a:hlinkClick r:id="rId2"/>
                        </a:rPr>
                        <a:t>www.pandemicflu.gov/state/statecontacts.html</a:t>
                      </a:r>
                      <a:r>
                        <a:rPr lang="en-US" dirty="0"/>
                        <a:t>)</a:t>
                      </a:r>
                    </a:p>
                  </a:txBody>
                  <a:tcPr marL="28575" marR="28575" marT="28575" marB="28575" anchor="ctr"/>
                </a:tc>
                <a:tc>
                  <a:txBody>
                    <a:bodyPr/>
                    <a:lstStyle/>
                    <a:p>
                      <a:r>
                        <a:rPr lang="en-US" dirty="0"/>
                        <a:t> </a:t>
                      </a:r>
                    </a:p>
                  </a:txBody>
                  <a:tcPr marL="28575" marR="28575" marT="28575" marB="28575" anchor="ctr"/>
                </a:tc>
              </a:tr>
              <a:tr h="370840">
                <a:tc>
                  <a:txBody>
                    <a:bodyPr/>
                    <a:lstStyle/>
                    <a:p>
                      <a:r>
                        <a:rPr lang="en-US" dirty="0"/>
                        <a:t>Pharmacy</a:t>
                      </a:r>
                    </a:p>
                  </a:txBody>
                  <a:tcPr marL="28575" marR="28575" marT="28575" marB="28575" anchor="ctr"/>
                </a:tc>
                <a:tc>
                  <a:txBody>
                    <a:bodyPr/>
                    <a:lstStyle/>
                    <a:p>
                      <a:r>
                        <a:rPr lang="en-US" dirty="0"/>
                        <a:t> </a:t>
                      </a:r>
                      <a:r>
                        <a:rPr lang="en-US" dirty="0" smtClean="0"/>
                        <a:t>CVS</a:t>
                      </a:r>
                      <a:r>
                        <a:rPr lang="en-US" baseline="0" dirty="0" smtClean="0"/>
                        <a:t> (336) XXX-XXXX</a:t>
                      </a:r>
                      <a:endParaRPr lang="en-US" dirty="0"/>
                    </a:p>
                  </a:txBody>
                  <a:tcPr marL="28575" marR="28575" marT="28575" marB="28575" anchor="ctr"/>
                </a:tc>
              </a:tr>
              <a:tr h="370840">
                <a:tc>
                  <a:txBody>
                    <a:bodyPr/>
                    <a:lstStyle/>
                    <a:p>
                      <a:r>
                        <a:rPr lang="en-US" dirty="0"/>
                        <a:t>Employer contact and emergency information</a:t>
                      </a:r>
                    </a:p>
                  </a:txBody>
                  <a:tcPr marL="28575" marR="28575" marT="28575" marB="28575" anchor="ctr"/>
                </a:tc>
                <a:tc>
                  <a:txBody>
                    <a:bodyPr/>
                    <a:lstStyle/>
                    <a:p>
                      <a:r>
                        <a:rPr lang="en-US" dirty="0"/>
                        <a:t> </a:t>
                      </a:r>
                      <a:r>
                        <a:rPr lang="en-US" dirty="0" smtClean="0"/>
                        <a:t>Jana- Elon University (336) 278-5555</a:t>
                      </a:r>
                    </a:p>
                    <a:p>
                      <a:r>
                        <a:rPr lang="en-US" dirty="0" smtClean="0"/>
                        <a:t>John- The</a:t>
                      </a:r>
                      <a:r>
                        <a:rPr lang="en-US" baseline="0" dirty="0" smtClean="0"/>
                        <a:t> Army Store (336) xxx-xxxx</a:t>
                      </a:r>
                      <a:endParaRPr lang="en-US" dirty="0"/>
                    </a:p>
                  </a:txBody>
                  <a:tcPr marL="28575" marR="28575" marT="28575" marB="28575" anchor="ctr"/>
                </a:tc>
              </a:tr>
              <a:tr h="370840">
                <a:tc>
                  <a:txBody>
                    <a:bodyPr/>
                    <a:lstStyle/>
                    <a:p>
                      <a:r>
                        <a:rPr lang="en-US" dirty="0"/>
                        <a:t>School contact and emergency information</a:t>
                      </a:r>
                    </a:p>
                  </a:txBody>
                  <a:tcPr marL="28575" marR="28575" marT="28575" marB="28575" anchor="ctr"/>
                </a:tc>
                <a:tc>
                  <a:txBody>
                    <a:bodyPr/>
                    <a:lstStyle/>
                    <a:p>
                      <a:r>
                        <a:rPr lang="en-US" dirty="0"/>
                        <a:t> </a:t>
                      </a:r>
                    </a:p>
                  </a:txBody>
                  <a:tcPr marL="28575" marR="28575" marT="28575" marB="28575" anchor="ctr"/>
                </a:tc>
              </a:tr>
              <a:tr h="370840">
                <a:tc>
                  <a:txBody>
                    <a:bodyPr/>
                    <a:lstStyle/>
                    <a:p>
                      <a:r>
                        <a:rPr lang="en-US" dirty="0"/>
                        <a:t>Religious/spiritual organization</a:t>
                      </a:r>
                    </a:p>
                  </a:txBody>
                  <a:tcPr marL="28575" marR="28575" marT="28575" marB="28575" anchor="ctr"/>
                </a:tc>
                <a:tc>
                  <a:txBody>
                    <a:bodyPr/>
                    <a:lstStyle/>
                    <a:p>
                      <a:r>
                        <a:rPr lang="en-US" dirty="0" smtClean="0"/>
                        <a:t>Dormition of the Theotokus Greek Orthodox Church (336) xxx-xxxx</a:t>
                      </a:r>
                      <a:endParaRPr lang="en-US" dirty="0"/>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Be Prepared</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Stock a supply of water and food. During a pandemic you may not be able to get to a store due to illness. Even if you can get to a store, it may be out of supplies. Public waterworks services may also be interrupted. Stocking supplies can be useful in other types of emergencies, such as power outages and disasters. Store foods that:</a:t>
            </a:r>
          </a:p>
          <a:p>
            <a:r>
              <a:rPr lang="en-US" dirty="0" smtClean="0"/>
              <a:t>are nonperishable (will keep for a long time) and don't require refrigeration </a:t>
            </a:r>
          </a:p>
          <a:p>
            <a:r>
              <a:rPr lang="en-US" dirty="0" smtClean="0"/>
              <a:t>are easy to prepare in case you are unable to cook </a:t>
            </a:r>
          </a:p>
          <a:p>
            <a:r>
              <a:rPr lang="en-US" dirty="0" smtClean="0"/>
              <a:t>require little or no water, so you can conserve water for drinking (plan for 1 gallon per person per day)</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Supplies</a:t>
            </a:r>
            <a:endParaRPr lang="en-US" dirty="0"/>
          </a:p>
        </p:txBody>
      </p:sp>
      <p:sp>
        <p:nvSpPr>
          <p:cNvPr id="3" name="Content Placeholder 2"/>
          <p:cNvSpPr>
            <a:spLocks noGrp="1"/>
          </p:cNvSpPr>
          <p:nvPr>
            <p:ph idx="1"/>
          </p:nvPr>
        </p:nvSpPr>
        <p:spPr/>
        <p:txBody>
          <a:bodyPr>
            <a:normAutofit lnSpcReduction="10000"/>
          </a:bodyPr>
          <a:lstStyle/>
          <a:p>
            <a:r>
              <a:rPr lang="en-US" dirty="0" smtClean="0"/>
              <a:t>Cleansing agent/soap</a:t>
            </a:r>
          </a:p>
          <a:p>
            <a:r>
              <a:rPr lang="en-US" dirty="0" smtClean="0"/>
              <a:t>Bleach</a:t>
            </a:r>
          </a:p>
          <a:p>
            <a:r>
              <a:rPr lang="en-US" dirty="0" smtClean="0"/>
              <a:t>Flashlight </a:t>
            </a:r>
          </a:p>
          <a:p>
            <a:r>
              <a:rPr lang="en-US" dirty="0" smtClean="0"/>
              <a:t>Batteries</a:t>
            </a:r>
          </a:p>
          <a:p>
            <a:r>
              <a:rPr lang="en-US" dirty="0" smtClean="0"/>
              <a:t>Portable radio</a:t>
            </a:r>
          </a:p>
          <a:p>
            <a:r>
              <a:rPr lang="en-US" dirty="0" smtClean="0"/>
              <a:t>Manual </a:t>
            </a:r>
            <a:r>
              <a:rPr lang="en-US" dirty="0" smtClean="0"/>
              <a:t>can opener</a:t>
            </a:r>
          </a:p>
          <a:p>
            <a:r>
              <a:rPr lang="en-US" dirty="0" smtClean="0"/>
              <a:t>Garbage </a:t>
            </a:r>
            <a:r>
              <a:rPr lang="en-US" dirty="0" smtClean="0"/>
              <a:t>bags</a:t>
            </a:r>
          </a:p>
          <a:p>
            <a:r>
              <a:rPr lang="en-US" dirty="0" smtClean="0"/>
              <a:t>Tissues</a:t>
            </a:r>
            <a:r>
              <a:rPr lang="en-US" dirty="0" smtClean="0"/>
              <a:t>, toilet paper</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Nonperishable Food Supplies</a:t>
            </a:r>
            <a:endParaRPr lang="en-US" dirty="0"/>
          </a:p>
        </p:txBody>
      </p:sp>
      <p:sp>
        <p:nvSpPr>
          <p:cNvPr id="6" name="Content Placeholder 5"/>
          <p:cNvSpPr>
            <a:spLocks noGrp="1"/>
          </p:cNvSpPr>
          <p:nvPr>
            <p:ph idx="1"/>
          </p:nvPr>
        </p:nvSpPr>
        <p:spPr/>
        <p:txBody>
          <a:bodyPr>
            <a:normAutofit fontScale="70000" lnSpcReduction="20000"/>
          </a:bodyPr>
          <a:lstStyle/>
          <a:p>
            <a:r>
              <a:rPr lang="en-US" dirty="0" smtClean="0"/>
              <a:t>Bottled water</a:t>
            </a:r>
          </a:p>
          <a:p>
            <a:r>
              <a:rPr lang="en-US" dirty="0" smtClean="0"/>
              <a:t>Electrolyte Drinks (Gatorade, PowerAde)</a:t>
            </a:r>
          </a:p>
          <a:p>
            <a:r>
              <a:rPr lang="en-US" dirty="0" smtClean="0"/>
              <a:t>Ready-to-eat canned meats, fish, fruits, vegetables, beans, and soups</a:t>
            </a:r>
          </a:p>
          <a:p>
            <a:pPr lvl="1"/>
            <a:r>
              <a:rPr lang="en-US" dirty="0" smtClean="0"/>
              <a:t>Include broth based soups in case  someone becomes ill</a:t>
            </a:r>
          </a:p>
          <a:p>
            <a:r>
              <a:rPr lang="en-US" dirty="0" smtClean="0"/>
              <a:t>Protein or fruit bars</a:t>
            </a:r>
          </a:p>
          <a:p>
            <a:r>
              <a:rPr lang="en-US" dirty="0" smtClean="0"/>
              <a:t>Dry cereal or granola</a:t>
            </a:r>
          </a:p>
          <a:p>
            <a:r>
              <a:rPr lang="en-US" dirty="0" smtClean="0"/>
              <a:t>Peanut butter or nuts</a:t>
            </a:r>
          </a:p>
          <a:p>
            <a:r>
              <a:rPr lang="en-US" dirty="0" smtClean="0"/>
              <a:t>Dried fruit</a:t>
            </a:r>
          </a:p>
          <a:p>
            <a:r>
              <a:rPr lang="en-US" dirty="0" smtClean="0"/>
              <a:t>Crackers</a:t>
            </a:r>
          </a:p>
          <a:p>
            <a:r>
              <a:rPr lang="en-US" dirty="0" smtClean="0"/>
              <a:t>Canned or boxed juices</a:t>
            </a:r>
          </a:p>
          <a:p>
            <a:r>
              <a:rPr lang="en-US" dirty="0" smtClean="0"/>
              <a:t>Canned or jarred baby food and formula</a:t>
            </a:r>
          </a:p>
          <a:p>
            <a:r>
              <a:rPr lang="en-US" dirty="0" smtClean="0"/>
              <a:t>Other non-perishable items</a:t>
            </a:r>
          </a:p>
          <a:p>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Preparing Your Family for A Pandemic</a:t>
            </a:r>
            <a:endParaRPr lang="en-US" dirty="0"/>
          </a:p>
        </p:txBody>
      </p:sp>
      <p:sp>
        <p:nvSpPr>
          <p:cNvPr id="3" name="Content Placeholder 2"/>
          <p:cNvSpPr>
            <a:spLocks noGrp="1"/>
          </p:cNvSpPr>
          <p:nvPr>
            <p:ph sz="half" idx="1"/>
          </p:nvPr>
        </p:nvSpPr>
        <p:spPr/>
        <p:txBody>
          <a:bodyPr/>
          <a:lstStyle/>
          <a:p>
            <a:r>
              <a:rPr lang="en-US" dirty="0" smtClean="0"/>
              <a:t>Our families are important to us!</a:t>
            </a:r>
          </a:p>
          <a:p>
            <a:r>
              <a:rPr lang="en-US" dirty="0" smtClean="0"/>
              <a:t>Planning for all types of emergencies (including a flu pandemic) will help us better navigate and lessen the effects of an emergency. </a:t>
            </a:r>
            <a:endParaRPr lang="en-US" dirty="0"/>
          </a:p>
        </p:txBody>
      </p:sp>
      <p:pic>
        <p:nvPicPr>
          <p:cNvPr id="5" name="Content Placeholder 4" descr="Prom Photos 2009 034.jpg"/>
          <p:cNvPicPr>
            <a:picLocks noGrp="1" noChangeAspect="1"/>
          </p:cNvPicPr>
          <p:nvPr>
            <p:ph sz="half" idx="2"/>
          </p:nvPr>
        </p:nvPicPr>
        <p:blipFill>
          <a:blip r:embed="rId2" cstate="print"/>
          <a:stretch>
            <a:fillRect/>
          </a:stretch>
        </p:blipFill>
        <p:spPr>
          <a:xfrm>
            <a:off x="4648200" y="2348706"/>
            <a:ext cx="4038600" cy="302895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Supplies and Medication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Supply of prescription medications</a:t>
            </a:r>
          </a:p>
          <a:p>
            <a:r>
              <a:rPr lang="en-US" dirty="0" smtClean="0"/>
              <a:t>Medicines for fever, such as acetaminophen or ibuprofen</a:t>
            </a:r>
          </a:p>
          <a:p>
            <a:r>
              <a:rPr lang="en-US" dirty="0" smtClean="0"/>
              <a:t>Thermometer</a:t>
            </a:r>
          </a:p>
          <a:p>
            <a:r>
              <a:rPr lang="en-US" dirty="0" smtClean="0"/>
              <a:t>Anti-diarrheal medication</a:t>
            </a:r>
          </a:p>
          <a:p>
            <a:r>
              <a:rPr lang="en-US" dirty="0" smtClean="0"/>
              <a:t>Vitamins</a:t>
            </a:r>
          </a:p>
          <a:p>
            <a:r>
              <a:rPr lang="en-US" dirty="0" smtClean="0"/>
              <a:t>Fluids with electrolytes (Gatorade, PowerAde , Pedialyte)</a:t>
            </a:r>
          </a:p>
          <a:p>
            <a:r>
              <a:rPr lang="en-US" dirty="0" smtClean="0"/>
              <a:t>Surgical gloves</a:t>
            </a:r>
          </a:p>
          <a:p>
            <a:r>
              <a:rPr lang="en-US" dirty="0" smtClean="0"/>
              <a:t>Surgical Masks</a:t>
            </a:r>
          </a:p>
          <a:p>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you have Babies and Children, Don’t Forget</a:t>
            </a:r>
            <a:endParaRPr lang="en-US" dirty="0"/>
          </a:p>
        </p:txBody>
      </p:sp>
      <p:sp>
        <p:nvSpPr>
          <p:cNvPr id="3" name="Content Placeholder 2"/>
          <p:cNvSpPr>
            <a:spLocks noGrp="1"/>
          </p:cNvSpPr>
          <p:nvPr>
            <p:ph sz="half" idx="1"/>
          </p:nvPr>
        </p:nvSpPr>
        <p:spPr/>
        <p:txBody>
          <a:bodyPr>
            <a:normAutofit fontScale="92500"/>
          </a:bodyPr>
          <a:lstStyle/>
          <a:p>
            <a:r>
              <a:rPr lang="en-US" dirty="0" smtClean="0"/>
              <a:t>Formula and additional water to prepare formula</a:t>
            </a:r>
          </a:p>
          <a:p>
            <a:r>
              <a:rPr lang="en-US" dirty="0" smtClean="0"/>
              <a:t>Disposable bottles</a:t>
            </a:r>
          </a:p>
          <a:p>
            <a:r>
              <a:rPr lang="en-US" dirty="0" smtClean="0"/>
              <a:t>Diapers</a:t>
            </a:r>
          </a:p>
          <a:p>
            <a:r>
              <a:rPr lang="en-US" dirty="0" smtClean="0"/>
              <a:t>Wipes</a:t>
            </a:r>
          </a:p>
          <a:p>
            <a:r>
              <a:rPr lang="en-US" dirty="0" smtClean="0"/>
              <a:t>Children’s Fever Reducers</a:t>
            </a:r>
          </a:p>
          <a:p>
            <a:r>
              <a:rPr lang="en-US" dirty="0" smtClean="0"/>
              <a:t>Children’s Anti-Diarrheal</a:t>
            </a:r>
          </a:p>
          <a:p>
            <a:r>
              <a:rPr lang="en-US" dirty="0" smtClean="0"/>
              <a:t>Children’s Electrolyte fluids (Pedialyte)</a:t>
            </a:r>
          </a:p>
          <a:p>
            <a:endParaRPr lang="en-US" dirty="0"/>
          </a:p>
        </p:txBody>
      </p:sp>
      <p:pic>
        <p:nvPicPr>
          <p:cNvPr id="7" name="Content Placeholder 6" descr="Thomas Gregory3--7 months.JPG"/>
          <p:cNvPicPr>
            <a:picLocks noGrp="1" noChangeAspect="1"/>
          </p:cNvPicPr>
          <p:nvPr>
            <p:ph sz="half" idx="2"/>
          </p:nvPr>
        </p:nvPicPr>
        <p:blipFill>
          <a:blip r:embed="rId2" cstate="print"/>
          <a:stretch>
            <a:fillRect/>
          </a:stretch>
        </p:blipFill>
        <p:spPr>
          <a:xfrm>
            <a:off x="5051167" y="1600200"/>
            <a:ext cx="3232665" cy="452596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Forget Pets</a:t>
            </a:r>
            <a:endParaRPr lang="en-US" dirty="0"/>
          </a:p>
        </p:txBody>
      </p:sp>
      <p:sp>
        <p:nvSpPr>
          <p:cNvPr id="4" name="Text Placeholder 3"/>
          <p:cNvSpPr>
            <a:spLocks noGrp="1"/>
          </p:cNvSpPr>
          <p:nvPr>
            <p:ph type="body" idx="1"/>
          </p:nvPr>
        </p:nvSpPr>
        <p:spPr/>
        <p:txBody>
          <a:bodyPr/>
          <a:lstStyle/>
          <a:p>
            <a:endParaRPr lang="en-US" dirty="0"/>
          </a:p>
        </p:txBody>
      </p:sp>
      <p:sp>
        <p:nvSpPr>
          <p:cNvPr id="3" name="Content Placeholder 2"/>
          <p:cNvSpPr>
            <a:spLocks noGrp="1"/>
          </p:cNvSpPr>
          <p:nvPr>
            <p:ph sz="half" idx="2"/>
          </p:nvPr>
        </p:nvSpPr>
        <p:spPr/>
        <p:txBody>
          <a:bodyPr/>
          <a:lstStyle/>
          <a:p>
            <a:r>
              <a:rPr lang="en-US" dirty="0" smtClean="0"/>
              <a:t>Pet Foods</a:t>
            </a:r>
          </a:p>
          <a:p>
            <a:r>
              <a:rPr lang="en-US" dirty="0" smtClean="0"/>
              <a:t>Kitty Litter</a:t>
            </a:r>
          </a:p>
          <a:p>
            <a:pPr>
              <a:buNone/>
            </a:pPr>
            <a:endParaRPr lang="en-US" dirty="0" smtClean="0"/>
          </a:p>
          <a:p>
            <a:endParaRPr lang="en-US" dirty="0"/>
          </a:p>
        </p:txBody>
      </p:sp>
      <p:sp>
        <p:nvSpPr>
          <p:cNvPr id="5" name="Text Placeholder 4"/>
          <p:cNvSpPr>
            <a:spLocks noGrp="1"/>
          </p:cNvSpPr>
          <p:nvPr>
            <p:ph type="body" sz="quarter" idx="3"/>
          </p:nvPr>
        </p:nvSpPr>
        <p:spPr/>
        <p:txBody>
          <a:bodyPr/>
          <a:lstStyle/>
          <a:p>
            <a:endParaRPr lang="en-US" dirty="0"/>
          </a:p>
        </p:txBody>
      </p:sp>
      <p:pic>
        <p:nvPicPr>
          <p:cNvPr id="1026" name="Picture 2" descr="C:\Documents and Settings\patters\Local Settings\Temporary Internet Files\Content.IE5\BTXVJ2C5\MPj04393160000[1].jpg"/>
          <p:cNvPicPr>
            <a:picLocks noGrp="1" noChangeAspect="1" noChangeArrowheads="1"/>
          </p:cNvPicPr>
          <p:nvPr>
            <p:ph sz="quarter" idx="4"/>
          </p:nvPr>
        </p:nvPicPr>
        <p:blipFill>
          <a:blip r:embed="rId2" cstate="print"/>
          <a:srcRect/>
          <a:stretch>
            <a:fillRect/>
          </a:stretch>
        </p:blipFill>
        <p:spPr bwMode="auto">
          <a:xfrm>
            <a:off x="4690268" y="2174875"/>
            <a:ext cx="3951288" cy="395128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Phasing In Your Supplies</a:t>
            </a:r>
            <a:endParaRPr lang="en-US" dirty="0"/>
          </a:p>
        </p:txBody>
      </p:sp>
      <p:sp>
        <p:nvSpPr>
          <p:cNvPr id="3" name="Content Placeholder 2"/>
          <p:cNvSpPr>
            <a:spLocks noGrp="1"/>
          </p:cNvSpPr>
          <p:nvPr>
            <p:ph idx="1"/>
          </p:nvPr>
        </p:nvSpPr>
        <p:spPr/>
        <p:txBody>
          <a:bodyPr>
            <a:normAutofit lnSpcReduction="10000"/>
          </a:bodyPr>
          <a:lstStyle/>
          <a:p>
            <a:r>
              <a:rPr lang="en-US" dirty="0" smtClean="0"/>
              <a:t>Purchase basic emergency supplies as soon as you can- If you already have them on </a:t>
            </a:r>
            <a:r>
              <a:rPr lang="en-US" dirty="0" smtClean="0"/>
              <a:t>hand, </a:t>
            </a:r>
            <a:r>
              <a:rPr lang="en-US" dirty="0" smtClean="0"/>
              <a:t>put in a centralized place and make sure your family knows how to access them.</a:t>
            </a:r>
          </a:p>
          <a:p>
            <a:r>
              <a:rPr lang="en-US" dirty="0" smtClean="0"/>
              <a:t>For food and other non-perishables, add a few extra items to your weekly shopping until you have the supplies in place.</a:t>
            </a:r>
          </a:p>
          <a:p>
            <a:r>
              <a:rPr lang="en-US" dirty="0" smtClean="0"/>
              <a:t>Use your supplies in your regular rotation and replenish them in your weekly shopping.</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buNone/>
            </a:pPr>
            <a:r>
              <a:rPr lang="en-US" sz="6000" dirty="0" smtClean="0"/>
              <a:t>When the Flu Hits</a:t>
            </a:r>
            <a:endParaRPr lang="en-US" sz="6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if You are Ill</a:t>
            </a:r>
            <a:endParaRPr lang="en-US" dirty="0"/>
          </a:p>
        </p:txBody>
      </p:sp>
      <p:sp>
        <p:nvSpPr>
          <p:cNvPr id="3" name="Content Placeholder 2"/>
          <p:cNvSpPr>
            <a:spLocks noGrp="1"/>
          </p:cNvSpPr>
          <p:nvPr>
            <p:ph idx="1"/>
          </p:nvPr>
        </p:nvSpPr>
        <p:spPr>
          <a:xfrm>
            <a:off x="457200" y="1524000"/>
            <a:ext cx="8229600" cy="4525963"/>
          </a:xfrm>
        </p:spPr>
        <p:txBody>
          <a:bodyPr>
            <a:normAutofit fontScale="40000" lnSpcReduction="20000"/>
          </a:bodyPr>
          <a:lstStyle/>
          <a:p>
            <a:r>
              <a:rPr lang="en-US" sz="3500" b="1" dirty="0" smtClean="0"/>
              <a:t>If not an emergency, stay home and self-isolate if you are ill and follow the CDC’s recommendations .</a:t>
            </a:r>
            <a:endParaRPr lang="en-US" sz="3500" dirty="0" smtClean="0"/>
          </a:p>
          <a:p>
            <a:pPr>
              <a:buNone/>
            </a:pPr>
            <a:r>
              <a:rPr lang="en-US" b="1" dirty="0" smtClean="0"/>
              <a:t> </a:t>
            </a:r>
            <a:endParaRPr lang="en-US" dirty="0" smtClean="0"/>
          </a:p>
          <a:p>
            <a:pPr lvl="0"/>
            <a:r>
              <a:rPr lang="en-US" dirty="0" smtClean="0"/>
              <a:t>Faculty and staff members who are ill should consult with their dean, department chair or supervisor as soon as possible.  We anticipate faculty and staff may also need to stay home to attend to a loved one in their household who is ill.</a:t>
            </a:r>
          </a:p>
          <a:p>
            <a:pPr lvl="0"/>
            <a:endParaRPr lang="en-US" dirty="0" smtClean="0"/>
          </a:p>
          <a:p>
            <a:pPr lvl="0"/>
            <a:r>
              <a:rPr lang="en-US" dirty="0" smtClean="0"/>
              <a:t>We suggest that teaching faculty evaluate their syllabi for flexibility in the event of personal illness or illness in their household which requires their care-giving. The Center for the Advancement of Teaching and Learning (CATL) is developing resources for faculty and teaching staff which may address some of your questions regarding courses. You will receive an e-mail in the next few days about accessing these resources. </a:t>
            </a:r>
          </a:p>
          <a:p>
            <a:pPr lvl="0"/>
            <a:endParaRPr lang="en-US" dirty="0" smtClean="0"/>
          </a:p>
          <a:p>
            <a:pPr lvl="0"/>
            <a:r>
              <a:rPr lang="en-US" dirty="0" smtClean="0"/>
              <a:t>We may also experience multiple absences in administrative and service departments due to illness. Administrative and support area supervisors should develop plans for on- going operations in the event there are multiple absences in their offices or departments.  Can you share phone and reception duties? </a:t>
            </a:r>
          </a:p>
          <a:p>
            <a:pPr lvl="0"/>
            <a:endParaRPr lang="en-US" dirty="0" smtClean="0"/>
          </a:p>
          <a:p>
            <a:pPr lvl="0"/>
            <a:r>
              <a:rPr lang="en-US" dirty="0" smtClean="0"/>
              <a:t>Faculty and staff may also utilize the phone triage strategies to assist them in determining whether they should self-isolate. Of course, faculty and staff can always come to Health Services according to personnel procedures ($10.00 co-pay) during operational hours for evaluation and treatment. There is also a physician’s assistant available for faculty and staff free on Thursday mornings in the Employee Wellness Building by Arts West. </a:t>
            </a:r>
          </a:p>
          <a:p>
            <a:pPr lvl="0"/>
            <a:endParaRPr lang="en-US" dirty="0" smtClean="0"/>
          </a:p>
          <a:p>
            <a:pPr lvl="0"/>
            <a:r>
              <a:rPr lang="en-US" dirty="0" smtClean="0"/>
              <a:t>Plans are being made for daily phone contact with ill students, faculty, and staff members who have been triaged at Heath Services throughout the duration of their isolation period to check on medical well-being.</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most at risk?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Illness with the new H1N1 virus has ranged from mild to severe. While most people who have been sick have recovered without needing medical treatment, hospitalizations and deaths from infection with this virus have occurred.</a:t>
            </a:r>
          </a:p>
          <a:p>
            <a:r>
              <a:rPr lang="en-US" dirty="0" smtClean="0"/>
              <a:t>About 70 percent of people who have been hospitalized with this novel H1N1 virus have had one or more medical conditions previously recognized as placing people at “high risk” of serious seasonal flu-related complications. This includes pregnancy, diabetes, heart disease, asthma and kidney disease.</a:t>
            </a:r>
          </a:p>
          <a:p>
            <a:r>
              <a:rPr lang="en-US" b="1" dirty="0" smtClean="0">
                <a:solidFill>
                  <a:srgbClr val="FF0000"/>
                </a:solidFill>
              </a:rPr>
              <a:t>Anyone with a condition that puts them at high risk should consult their medical provider at the first sign of illness!</a:t>
            </a:r>
            <a:endParaRPr lang="en-US" b="1"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Interesting Information for older citizens…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One thing that appears to be different from seasonal influenza is that adults older than 64 years do not yet appear to be at increased risk of novel H1N1-related complications thus far. CDC laboratory studies have shown that no children and very few adults younger than 60 years old have existing antibody to novel H1N1 flu virus; however, about one-third of adults older than 60 may have antibodies against this virus. It is unknown how much, if any, protection may be afforded against novel H1N1 flu by any existing antibody. </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 are people contagious?</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People infected with seasonal and novel H1N1 flu shed virus and may be able to infect others from 1 day before getting sick to 5 to 7 days after. This can be longer in some people, especially children and people with weakened immune systems and in people infected with the new H1N1 virus.</a:t>
            </a:r>
          </a:p>
          <a:p>
            <a:pPr>
              <a:buNone/>
            </a:pPr>
            <a:r>
              <a:rPr lang="en-US" b="1" dirty="0" smtClean="0">
                <a:solidFill>
                  <a:srgbClr val="FF0000"/>
                </a:solidFill>
              </a:rPr>
              <a:t>Do not resume normal activities until you have been fever-free (less than 100 degrees) for 24 hours without fever reducers</a:t>
            </a:r>
            <a:endParaRPr lang="en-US" b="1"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Warning Signs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In children, emergency warning signs that need urgent medical attention include: </a:t>
            </a:r>
            <a:endParaRPr lang="en-US" dirty="0" smtClean="0"/>
          </a:p>
          <a:p>
            <a:r>
              <a:rPr lang="en-US" dirty="0" smtClean="0"/>
              <a:t>Fast breathing or trouble breathing </a:t>
            </a:r>
          </a:p>
          <a:p>
            <a:r>
              <a:rPr lang="en-US" dirty="0" smtClean="0"/>
              <a:t>Bluish or gray skin color </a:t>
            </a:r>
          </a:p>
          <a:p>
            <a:r>
              <a:rPr lang="en-US" dirty="0" smtClean="0"/>
              <a:t>Not drinking enough fluids </a:t>
            </a:r>
          </a:p>
          <a:p>
            <a:r>
              <a:rPr lang="en-US" dirty="0" smtClean="0"/>
              <a:t>Severe or persistent vomiting </a:t>
            </a:r>
          </a:p>
          <a:p>
            <a:r>
              <a:rPr lang="en-US" dirty="0" smtClean="0"/>
              <a:t>Not waking up or not interacting </a:t>
            </a:r>
          </a:p>
          <a:p>
            <a:r>
              <a:rPr lang="en-US" dirty="0" smtClean="0"/>
              <a:t>Being so irritable that the child does not want to be held </a:t>
            </a:r>
          </a:p>
          <a:p>
            <a:r>
              <a:rPr lang="en-US" dirty="0" smtClean="0"/>
              <a:t>Flu-like symptoms improve but then return with fever and worse cough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pandemic flu </a:t>
            </a:r>
            <a:r>
              <a:rPr lang="en-US" dirty="0" smtClean="0"/>
              <a:t>planning</a:t>
            </a:r>
            <a:endParaRPr lang="en-US" dirty="0"/>
          </a:p>
        </p:txBody>
      </p:sp>
      <p:sp>
        <p:nvSpPr>
          <p:cNvPr id="3" name="Content Placeholder 2"/>
          <p:cNvSpPr>
            <a:spLocks noGrp="1"/>
          </p:cNvSpPr>
          <p:nvPr>
            <p:ph idx="1"/>
          </p:nvPr>
        </p:nvSpPr>
        <p:spPr/>
        <p:txBody>
          <a:bodyPr>
            <a:normAutofit fontScale="77500" lnSpcReduction="20000"/>
          </a:bodyPr>
          <a:lstStyle/>
          <a:p>
            <a:pPr lvl="1">
              <a:buNone/>
            </a:pPr>
            <a:r>
              <a:rPr lang="en-US" b="1" dirty="0" smtClean="0"/>
              <a:t>These tips can be useful in other types of emergencies, such as power outages and disasters. </a:t>
            </a:r>
            <a:endParaRPr lang="en-US" b="1" dirty="0" smtClean="0"/>
          </a:p>
          <a:p>
            <a:pPr lvl="1"/>
            <a:r>
              <a:rPr lang="en-US" dirty="0" smtClean="0"/>
              <a:t>Store </a:t>
            </a:r>
            <a:r>
              <a:rPr lang="en-US" dirty="0" smtClean="0"/>
              <a:t>a two week supply of water and food. During a pandemic, if you cannot get to a store, or if stores are out of supplies, it will be important for you to have extra on hand. </a:t>
            </a:r>
            <a:r>
              <a:rPr lang="en-US" b="1" dirty="0" smtClean="0"/>
              <a:t> </a:t>
            </a:r>
          </a:p>
          <a:p>
            <a:pPr lvl="1"/>
            <a:r>
              <a:rPr lang="en-US" dirty="0" smtClean="0"/>
              <a:t>Periodically check your regular prescription drugs to ensure a continuous supply in your home. </a:t>
            </a:r>
          </a:p>
          <a:p>
            <a:pPr lvl="1"/>
            <a:r>
              <a:rPr lang="en-US" dirty="0" smtClean="0"/>
              <a:t>Have any nonprescription drugs and other health supplies on hand, including pain relievers, stomach remedies, cough and cold medicines, fluids with electrolytes, and vitamins. </a:t>
            </a:r>
          </a:p>
          <a:p>
            <a:pPr lvl="1"/>
            <a:r>
              <a:rPr lang="en-US" dirty="0" smtClean="0"/>
              <a:t>Develop a care plan for members of your family. Talk </a:t>
            </a:r>
            <a:r>
              <a:rPr lang="en-US" dirty="0" smtClean="0"/>
              <a:t>with family members and loved ones about how they would be cared for if they got sick, or what will be needed to care for them in your home. </a:t>
            </a:r>
          </a:p>
          <a:p>
            <a:pPr lvl="1"/>
            <a:endParaRPr lang="en-US" dirty="0" smtClean="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Warning Signs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In adults, emergency warning signs that need urgent medical attention include: </a:t>
            </a:r>
            <a:endParaRPr lang="en-US" dirty="0" smtClean="0"/>
          </a:p>
          <a:p>
            <a:r>
              <a:rPr lang="en-US" dirty="0" smtClean="0"/>
              <a:t>Difficulty breathing or shortness of breath </a:t>
            </a:r>
          </a:p>
          <a:p>
            <a:r>
              <a:rPr lang="en-US" dirty="0" smtClean="0"/>
              <a:t>Pain or pressure in the chest or abdomen </a:t>
            </a:r>
          </a:p>
          <a:p>
            <a:r>
              <a:rPr lang="en-US" dirty="0" smtClean="0"/>
              <a:t>Sudden dizziness </a:t>
            </a:r>
          </a:p>
          <a:p>
            <a:r>
              <a:rPr lang="en-US" dirty="0" smtClean="0"/>
              <a:t>Confusion </a:t>
            </a:r>
          </a:p>
          <a:p>
            <a:r>
              <a:rPr lang="en-US" dirty="0" smtClean="0"/>
              <a:t>Severe or persistent vomiting </a:t>
            </a:r>
          </a:p>
          <a:p>
            <a:r>
              <a:rPr lang="en-US" dirty="0" smtClean="0"/>
              <a:t>Flu-like symptoms improve but then return with fever and worse cough </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Vaccines</a:t>
            </a:r>
            <a:endParaRPr lang="en-US" dirty="0"/>
          </a:p>
        </p:txBody>
      </p:sp>
      <p:sp>
        <p:nvSpPr>
          <p:cNvPr id="3" name="Content Placeholder 2"/>
          <p:cNvSpPr>
            <a:spLocks noGrp="1"/>
          </p:cNvSpPr>
          <p:nvPr>
            <p:ph idx="1"/>
          </p:nvPr>
        </p:nvSpPr>
        <p:spPr/>
        <p:txBody>
          <a:bodyPr>
            <a:normAutofit fontScale="92500"/>
          </a:bodyPr>
          <a:lstStyle/>
          <a:p>
            <a:r>
              <a:rPr lang="en-US" dirty="0" smtClean="0"/>
              <a:t>We expect to have regular seasonal flu vaccine available in late October. Watch e-mail ad E-Net. Supplies are limited. </a:t>
            </a:r>
          </a:p>
          <a:p>
            <a:endParaRPr lang="en-US" dirty="0" smtClean="0"/>
          </a:p>
          <a:p>
            <a:r>
              <a:rPr lang="en-US" dirty="0" smtClean="0"/>
              <a:t>The University does plan to administer vaccines to students, faculty and staff when it becomes available. We will follow protocols established by state health authorities. More information will follow. Check e-mail and watch E-Net.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Stay Informed But Calm</a:t>
            </a:r>
            <a:r>
              <a:rPr lang="en-US" dirty="0" smtClean="0"/>
              <a:t/>
            </a:r>
            <a:br>
              <a:rPr lang="en-US" dirty="0" smtClean="0"/>
            </a:br>
            <a:endParaRPr lang="en-US" dirty="0"/>
          </a:p>
        </p:txBody>
      </p:sp>
      <p:sp>
        <p:nvSpPr>
          <p:cNvPr id="3" name="Content Placeholder 2"/>
          <p:cNvSpPr>
            <a:spLocks noGrp="1"/>
          </p:cNvSpPr>
          <p:nvPr>
            <p:ph idx="1"/>
          </p:nvPr>
        </p:nvSpPr>
        <p:spPr/>
        <p:txBody>
          <a:bodyPr>
            <a:noAutofit/>
          </a:bodyPr>
          <a:lstStyle/>
          <a:p>
            <a:pPr>
              <a:lnSpc>
                <a:spcPct val="170000"/>
              </a:lnSpc>
            </a:pPr>
            <a:r>
              <a:rPr lang="en-US" sz="1100" dirty="0" smtClean="0"/>
              <a:t>Knowing the facts is the best preparation. Identify sources you can count on for reliable information. If a pandemic occurs, having accurate and reliable information will be critical. </a:t>
            </a:r>
            <a:r>
              <a:rPr lang="en-US" sz="1100" b="1" dirty="0" smtClean="0">
                <a:solidFill>
                  <a:srgbClr val="C00000"/>
                </a:solidFill>
              </a:rPr>
              <a:t>E-Net is the best resource for accurate information about Elon’s  Emergency </a:t>
            </a:r>
            <a:r>
              <a:rPr lang="en-US" sz="1100" b="1" dirty="0">
                <a:solidFill>
                  <a:srgbClr val="C00000"/>
                </a:solidFill>
              </a:rPr>
              <a:t>R</a:t>
            </a:r>
            <a:r>
              <a:rPr lang="en-US" sz="1100" b="1" dirty="0" smtClean="0">
                <a:solidFill>
                  <a:srgbClr val="C00000"/>
                </a:solidFill>
              </a:rPr>
              <a:t>esponse Plans. </a:t>
            </a:r>
          </a:p>
          <a:p>
            <a:pPr>
              <a:lnSpc>
                <a:spcPct val="170000"/>
              </a:lnSpc>
            </a:pPr>
            <a:r>
              <a:rPr lang="en-US" sz="1100" dirty="0" smtClean="0"/>
              <a:t>Reliable, accurate, and timely information is available at www.pandemicflu.gov. </a:t>
            </a:r>
          </a:p>
          <a:p>
            <a:pPr>
              <a:lnSpc>
                <a:spcPct val="170000"/>
              </a:lnSpc>
            </a:pPr>
            <a:r>
              <a:rPr lang="en-US" sz="1100" dirty="0" smtClean="0"/>
              <a:t>Another source for information on pandemic influenza is the Centers for Disease Control and Prevention (CDC) Hotline at: 1-800-CDC-INFO (1-800-232-4636). This line is available in English and Spanish, 24 hours a day, 7 days a week. TTY: 1-888-232-6348. Questions can be e-mailed to </a:t>
            </a:r>
            <a:r>
              <a:rPr lang="en-US" sz="1100" dirty="0" smtClean="0">
                <a:hlinkClick r:id="rId2"/>
              </a:rPr>
              <a:t>cdcinfo@cdc.gov</a:t>
            </a:r>
            <a:r>
              <a:rPr lang="en-US" sz="1100" dirty="0" smtClean="0"/>
              <a:t>. </a:t>
            </a:r>
          </a:p>
          <a:p>
            <a:pPr>
              <a:lnSpc>
                <a:spcPct val="170000"/>
              </a:lnSpc>
            </a:pPr>
            <a:r>
              <a:rPr lang="en-US" sz="1100" dirty="0" smtClean="0"/>
              <a:t>Look for information on your local and state government Web sites. Links are available to each state department of public health at </a:t>
            </a:r>
            <a:r>
              <a:rPr lang="en-US" sz="1100" dirty="0" smtClean="0">
                <a:hlinkClick r:id="rId3"/>
              </a:rPr>
              <a:t>www.cdc.gov/other.htm#states</a:t>
            </a:r>
            <a:r>
              <a:rPr lang="en-US" sz="1100" dirty="0" smtClean="0"/>
              <a:t>. </a:t>
            </a:r>
          </a:p>
          <a:p>
            <a:pPr>
              <a:lnSpc>
                <a:spcPct val="170000"/>
              </a:lnSpc>
            </a:pPr>
            <a:r>
              <a:rPr lang="en-US" sz="1100" dirty="0" smtClean="0"/>
              <a:t>Listen to local and national radio, watch news reports on television, and read your newspaper and other sources of printed and Web-based information. </a:t>
            </a:r>
          </a:p>
          <a:p>
            <a:pPr>
              <a:lnSpc>
                <a:spcPct val="170000"/>
              </a:lnSpc>
            </a:pPr>
            <a:r>
              <a:rPr lang="en-US" sz="1100" dirty="0" smtClean="0"/>
              <a:t>Consult your health care providers, especially if you have a chronic medical condition which places you in a high risk category.</a:t>
            </a:r>
          </a:p>
          <a:p>
            <a:pPr>
              <a:lnSpc>
                <a:spcPct val="170000"/>
              </a:lnSpc>
            </a:pPr>
            <a:r>
              <a:rPr lang="en-US" sz="1100" dirty="0" smtClean="0"/>
              <a:t>As you begin your individual or family planning, you may want to review your state's planning efforts and those of your local public health and emergency preparedness officials. Many of the state plans and other planning information can be found at </a:t>
            </a:r>
            <a:r>
              <a:rPr lang="en-US" sz="1100" dirty="0" smtClean="0">
                <a:hlinkClick r:id="rId4" action="ppaction://hlinkfile"/>
              </a:rPr>
              <a:t>pandemicflu.gov/plan/state/index.html</a:t>
            </a:r>
            <a:r>
              <a:rPr lang="en-US" sz="1100" dirty="0" smtClean="0"/>
              <a:t>.</a:t>
            </a:r>
          </a:p>
          <a:p>
            <a:endParaRPr lang="en-US" sz="11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These and other resources are available on the Health Services Web-site at </a:t>
            </a:r>
          </a:p>
          <a:p>
            <a:pPr>
              <a:buNone/>
            </a:pPr>
            <a:r>
              <a:rPr lang="en-US" dirty="0" smtClean="0">
                <a:hlinkClick r:id="rId2"/>
              </a:rPr>
              <a:t>http://www.elon.edu/e-web/students/health_services/</a:t>
            </a:r>
            <a:endParaRPr lang="en-US" dirty="0" smtClean="0"/>
          </a:p>
          <a:p>
            <a:pPr>
              <a:buNone/>
            </a:pPr>
            <a:endParaRPr lang="en-US" dirty="0" smtClean="0"/>
          </a:p>
          <a:p>
            <a:r>
              <a:rPr lang="en-US" dirty="0" smtClean="0"/>
              <a:t>Check e-mail and E-Net</a:t>
            </a:r>
          </a:p>
          <a:p>
            <a:endParaRPr lang="en-US" dirty="0" smtClean="0"/>
          </a:p>
          <a:p>
            <a:r>
              <a:rPr lang="en-US" dirty="0" smtClean="0"/>
              <a:t>This PowerPoint presentation will also be available on the web-site as well for further review. </a:t>
            </a:r>
            <a:endParaRPr lang="en-US" dirty="0"/>
          </a:p>
        </p:txBody>
      </p:sp>
      <p:sp>
        <p:nvSpPr>
          <p:cNvPr id="4" name="Title 3"/>
          <p:cNvSpPr>
            <a:spLocks noGrp="1"/>
          </p:cNvSpPr>
          <p:nvPr>
            <p:ph type="title"/>
          </p:nvPr>
        </p:nvSpPr>
        <p:spPr/>
        <p:txBody>
          <a:bodyPr>
            <a:normAutofit fontScale="90000"/>
          </a:bodyPr>
          <a:lstStyle/>
          <a:p>
            <a:r>
              <a:rPr lang="en-US" dirty="0" smtClean="0"/>
              <a:t>Where Can I Get More Information?</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Best Defense for Any Illness is to Lead a Healthy, Balanced Lifestyle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Eat a balanced diet. Be sure to eat a variety of foods, including plenty of vegetables, fruits, and whole grain products. Also include low-fat dairy products, lean meats, poultry, fish, and beans. </a:t>
            </a:r>
            <a:r>
              <a:rPr lang="en-US" b="1" dirty="0" smtClean="0"/>
              <a:t>Drink lots of water and go easy on salt, sugar, alcohol, and saturated fat. </a:t>
            </a:r>
          </a:p>
          <a:p>
            <a:r>
              <a:rPr lang="en-US" dirty="0" smtClean="0"/>
              <a:t>Maintain A Healthy Weight</a:t>
            </a:r>
          </a:p>
          <a:p>
            <a:r>
              <a:rPr lang="en-US" dirty="0" smtClean="0"/>
              <a:t>Exercise on a regular basis and get plenty of rest.</a:t>
            </a:r>
          </a:p>
          <a:p>
            <a:r>
              <a:rPr lang="en-US" dirty="0" smtClean="0"/>
              <a:t>Follow your doctor’s orders if you have a pre-existing or chronic condition</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Prevention is the Best Medicine</a:t>
            </a:r>
            <a:endParaRPr lang="en-US" dirty="0"/>
          </a:p>
        </p:txBody>
      </p:sp>
      <p:sp>
        <p:nvSpPr>
          <p:cNvPr id="3" name="Content Placeholder 2"/>
          <p:cNvSpPr>
            <a:spLocks noGrp="1"/>
          </p:cNvSpPr>
          <p:nvPr>
            <p:ph idx="1"/>
          </p:nvPr>
        </p:nvSpPr>
        <p:spPr/>
        <p:txBody>
          <a:bodyPr>
            <a:normAutofit fontScale="55000" lnSpcReduction="20000"/>
          </a:bodyPr>
          <a:lstStyle/>
          <a:p>
            <a:r>
              <a:rPr lang="en-US" b="1" dirty="0" smtClean="0"/>
              <a:t>Practice good hand hygiene</a:t>
            </a:r>
            <a:r>
              <a:rPr lang="en-US" dirty="0" smtClean="0"/>
              <a:t> by washing your hands often with soap and water, especially after coughing or sneezing. Alcohol-based hand cleaners are also effective. </a:t>
            </a:r>
          </a:p>
          <a:p>
            <a:r>
              <a:rPr lang="en-US" b="1" dirty="0" smtClean="0"/>
              <a:t>Cover your mouth and nose</a:t>
            </a:r>
            <a:r>
              <a:rPr lang="en-US" dirty="0" smtClean="0"/>
              <a:t> </a:t>
            </a:r>
            <a:r>
              <a:rPr lang="en-US" b="1" dirty="0" smtClean="0"/>
              <a:t>with a tissue when you cough or sneeze.</a:t>
            </a:r>
            <a:r>
              <a:rPr lang="en-US" dirty="0" smtClean="0"/>
              <a:t>  If you don’t have a tissue, cough or sneeze into your elbow or shoulder; not into your hands. </a:t>
            </a:r>
          </a:p>
          <a:p>
            <a:r>
              <a:rPr lang="en-US" b="1" dirty="0" smtClean="0"/>
              <a:t>Stay home or at your place of residence if you are sick</a:t>
            </a:r>
            <a:r>
              <a:rPr lang="en-US" dirty="0" smtClean="0"/>
              <a:t> for at least 24 hours after you no longer have a fever (100 degrees Fahrenheit or 38 degrees Celsius) or signs of a fever (have chills, feel very warm, have a flushed appearance, or are sweating). This should be determined without the use of fever-reducing medications (any medicine that contains ibuprofen or acetaminophen). Staying away from others while sick can prevent others from getting sick too. Ask a roommate, friend, or family member to check up on you and to bring you food and supplies if needed. </a:t>
            </a:r>
            <a:r>
              <a:rPr lang="en-US" b="1" dirty="0" smtClean="0"/>
              <a:t>Consult with University Health Services if you are sick and must stay home from class. </a:t>
            </a:r>
          </a:p>
          <a:p>
            <a:r>
              <a:rPr lang="en-US" b="1" dirty="0" smtClean="0"/>
              <a:t>Talk to your health care provider</a:t>
            </a:r>
            <a:r>
              <a:rPr lang="en-US" dirty="0" smtClean="0"/>
              <a:t> to find out if you should be vaccinated for seasonal flu and/or 2009 H1N1 flu. Information about 2009 H1N1 flu vaccination can be found at: </a:t>
            </a:r>
            <a:r>
              <a:rPr lang="en-US" dirty="0" smtClean="0">
                <a:hlinkClick r:id="rId2"/>
              </a:rPr>
              <a:t>www.cdc.gov/h1n1flu/vaccination</a:t>
            </a:r>
            <a:r>
              <a:rPr lang="en-US" dirty="0" smtClean="0"/>
              <a:t>. Information about seasonal flu vaccine can be found at: </a:t>
            </a:r>
            <a:r>
              <a:rPr lang="en-US" dirty="0" smtClean="0">
                <a:hlinkClick r:id="rId3"/>
              </a:rPr>
              <a:t>www.cdc.gov/flu/protect/keyfacts.htm</a:t>
            </a:r>
            <a:r>
              <a:rPr lang="en-US" dirty="0" smtClean="0"/>
              <a:t>. </a:t>
            </a:r>
            <a:r>
              <a:rPr lang="en-US" b="1" dirty="0" smtClean="0">
                <a:solidFill>
                  <a:srgbClr val="C00000"/>
                </a:solidFill>
              </a:rPr>
              <a:t>Check E-Net for vaccine administration dates on campus.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flipV="1">
            <a:off x="457200" y="228600"/>
            <a:ext cx="8229600" cy="46038"/>
          </a:xfrm>
        </p:spPr>
        <p:txBody>
          <a:bodyPr>
            <a:normAutofit fontScale="90000"/>
          </a:bodyPr>
          <a:lstStyle/>
          <a:p>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a:xfrm>
            <a:off x="1752600" y="990600"/>
            <a:ext cx="5105400" cy="51355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Symptoms of H1N1</a:t>
            </a:r>
            <a:endParaRPr lang="en-US" dirty="0">
              <a:solidFill>
                <a:srgbClr val="C00000"/>
              </a:solidFill>
            </a:endParaRPr>
          </a:p>
        </p:txBody>
      </p:sp>
      <p:sp>
        <p:nvSpPr>
          <p:cNvPr id="3" name="Content Placeholder 2"/>
          <p:cNvSpPr>
            <a:spLocks noGrp="1"/>
          </p:cNvSpPr>
          <p:nvPr>
            <p:ph idx="1"/>
          </p:nvPr>
        </p:nvSpPr>
        <p:spPr/>
        <p:txBody>
          <a:bodyPr/>
          <a:lstStyle/>
          <a:p>
            <a:pPr>
              <a:buNone/>
            </a:pPr>
            <a:r>
              <a:rPr lang="en-US" dirty="0" smtClean="0"/>
              <a:t>The symptoms of novel H1N1 flu virus in people include </a:t>
            </a:r>
            <a:r>
              <a:rPr lang="en-US" dirty="0" smtClean="0"/>
              <a:t>fever (100 or above), </a:t>
            </a:r>
            <a:r>
              <a:rPr lang="en-US" dirty="0" smtClean="0"/>
              <a:t>cough, sore throat, runny or stuffy nose, body aches, headache, chills and fatigue. A significant number of people who have been infected with this virus also have reported diarrhea and vomiting. Severe illnesses and death has occurred as a result of illness associated with this virus.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buNone/>
            </a:pPr>
            <a:r>
              <a:rPr lang="en-US" sz="6000" dirty="0" smtClean="0"/>
              <a:t>Why is Planning important? </a:t>
            </a:r>
            <a:endParaRPr lang="en-US" sz="6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Service Disruption </a:t>
            </a:r>
            <a:r>
              <a:rPr lang="en-US" b="1" dirty="0" smtClean="0"/>
              <a:t>May </a:t>
            </a:r>
            <a:r>
              <a:rPr lang="en-US" b="1" dirty="0" smtClean="0"/>
              <a:t>Be Widespread Due to Staffing Shortages</a:t>
            </a:r>
            <a:endParaRPr lang="en-US" dirty="0" smtClean="0"/>
          </a:p>
        </p:txBody>
      </p:sp>
      <p:sp>
        <p:nvSpPr>
          <p:cNvPr id="3" name="Content Placeholder 2"/>
          <p:cNvSpPr>
            <a:spLocks noGrp="1"/>
          </p:cNvSpPr>
          <p:nvPr>
            <p:ph idx="1"/>
          </p:nvPr>
        </p:nvSpPr>
        <p:spPr/>
        <p:txBody>
          <a:bodyPr>
            <a:normAutofit fontScale="92500" lnSpcReduction="10000"/>
          </a:bodyPr>
          <a:lstStyle/>
          <a:p>
            <a:r>
              <a:rPr lang="en-US" dirty="0" smtClean="0"/>
              <a:t>Plan for the possibility that usual services may be disrupted. These could include services provided by hospitals and other health care facilities, banks, stores, restaurants, government offices, and post offices. </a:t>
            </a:r>
            <a:endParaRPr lang="en-US" dirty="0" smtClean="0"/>
          </a:p>
          <a:p>
            <a:r>
              <a:rPr lang="en-US" dirty="0" smtClean="0"/>
              <a:t>Municipal services (Power and water) may also be affected due to staffing shortages</a:t>
            </a:r>
            <a:endParaRPr lang="en-US" dirty="0" smtClean="0"/>
          </a:p>
          <a:p>
            <a:r>
              <a:rPr lang="en-US" dirty="0" smtClean="0"/>
              <a:t>Consider </a:t>
            </a:r>
            <a:r>
              <a:rPr lang="en-US" dirty="0" smtClean="0"/>
              <a:t>how to care for people with special needs in case the services they rely on are not available.</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TotalTime>
  <Words>2036</Words>
  <Application>Microsoft Office PowerPoint</Application>
  <PresentationFormat>On-screen Show (4:3)</PresentationFormat>
  <Paragraphs>220</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Pandemic Flu: Preparing Our Families</vt:lpstr>
      <vt:lpstr>Preparing Your Family for A Pandemic</vt:lpstr>
      <vt:lpstr>Tips for pandemic flu planning</vt:lpstr>
      <vt:lpstr>The Best Defense for Any Illness is to Lead a Healthy, Balanced Lifestyle</vt:lpstr>
      <vt:lpstr>Prevention is the Best Medicine</vt:lpstr>
      <vt:lpstr>Slide 6</vt:lpstr>
      <vt:lpstr>Symptoms of H1N1</vt:lpstr>
      <vt:lpstr>Slide 8</vt:lpstr>
      <vt:lpstr>Service Disruption May Be Widespread Due to Staffing Shortages</vt:lpstr>
      <vt:lpstr> Being Able to Work May Be Difficult or Impossible  </vt:lpstr>
      <vt:lpstr> Schools May Be Closed for an Extended Period of Time </vt:lpstr>
      <vt:lpstr> Transportation Services May Be Disrupted </vt:lpstr>
      <vt:lpstr> People Will Need Advice and Help at Work and Home </vt:lpstr>
      <vt:lpstr>Develop A Family Emergency Health Information Sheet Including</vt:lpstr>
      <vt:lpstr>Emergency Health Information Sheet</vt:lpstr>
      <vt:lpstr>Develop An Emergency Contact Plan</vt:lpstr>
      <vt:lpstr>Be Prepared </vt:lpstr>
      <vt:lpstr>Emergency Supplies</vt:lpstr>
      <vt:lpstr>Nonperishable Food Supplies</vt:lpstr>
      <vt:lpstr>Medical Supplies and Medication</vt:lpstr>
      <vt:lpstr>If you have Babies and Children, Don’t Forget</vt:lpstr>
      <vt:lpstr>Don’t Forget Pets</vt:lpstr>
      <vt:lpstr>Phasing In Your Supplies</vt:lpstr>
      <vt:lpstr>Slide 24</vt:lpstr>
      <vt:lpstr>What to Do if You are Ill</vt:lpstr>
      <vt:lpstr>Who is most at risk? </vt:lpstr>
      <vt:lpstr>Interesting Information for older citizens…</vt:lpstr>
      <vt:lpstr>How long are people contagious?</vt:lpstr>
      <vt:lpstr>Emergency Warning Signs</vt:lpstr>
      <vt:lpstr>Emergency Warning Signs</vt:lpstr>
      <vt:lpstr>Vaccines</vt:lpstr>
      <vt:lpstr>Stay Informed But Calm </vt:lpstr>
      <vt:lpstr>Where Can I Get More Information?</vt:lpstr>
      <vt:lpstr>Questions</vt:lpstr>
    </vt:vector>
  </TitlesOfParts>
  <Company>Elon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Pandemic Flu</dc:title>
  <dc:creator>Elon University</dc:creator>
  <cp:lastModifiedBy>Elon University</cp:lastModifiedBy>
  <cp:revision>29</cp:revision>
  <dcterms:created xsi:type="dcterms:W3CDTF">2009-07-29T00:27:01Z</dcterms:created>
  <dcterms:modified xsi:type="dcterms:W3CDTF">2009-09-03T11:49:41Z</dcterms:modified>
</cp:coreProperties>
</file>